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Helvetica Neue" panose="020B0604020202020204" charset="0"/>
      <p:regular r:id="rId43"/>
      <p:bold r:id="rId44"/>
      <p:italic r:id="rId45"/>
      <p:boldItalic r:id="rId46"/>
    </p:embeddedFont>
    <p:embeddedFont>
      <p:font typeface="Helvetica Neue Light"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HznmYQ04+rQCmo3fFUi63hLzM7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108" y="1092"/>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_edn27" TargetMode="External"/><Relationship Id="rId3" Type="http://schemas.openxmlformats.org/officeDocument/2006/relationships/hyperlink" Target="https://www.vatican.va/content/francesco/en/apost_constitutions/documents/papa-francesco_costituzione-ap_20180915_episcopalis-communio.html#_edn23" TargetMode="External"/><Relationship Id="rId7" Type="http://schemas.openxmlformats.org/officeDocument/2006/relationships/hyperlink" Target="https://www.vatican.va/content/francesco/en/apost_constitutions/documents/papa-francesco_costituzione-ap_20180915_episcopalis-communio.html#_edn26" TargetMode="External"/><Relationship Id="rId12" Type="http://schemas.openxmlformats.org/officeDocument/2006/relationships/hyperlink" Target="https://www.vatican.va/content/francesco/en/apost_constitutions/documents/papa-francesco_costituzione-ap_20180915_episcopalis-communio.html#_edn3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_edn30" TargetMode="External"/><Relationship Id="rId5" Type="http://schemas.openxmlformats.org/officeDocument/2006/relationships/hyperlink" Target="https://www.vatican.va/content/francesco/en/apost_constitutions/documents/papa-francesco_costituzione-ap_20180915_episcopalis-communio.html#_edn25" TargetMode="External"/><Relationship Id="rId10" Type="http://schemas.openxmlformats.org/officeDocument/2006/relationships/hyperlink" Target="https://www.vatican.va/content/francesco/en/apost_constitutions/documents/papa-francesco_costituzione-ap_20180915_episcopalis-communio.html#_edn29" TargetMode="External"/><Relationship Id="rId4" Type="http://schemas.openxmlformats.org/officeDocument/2006/relationships/hyperlink" Target="https://www.vatican.va/content/francesco/en/apost_constitutions/documents/papa-francesco_costituzione-ap_20180915_episcopalis-communio.html#_edn24" TargetMode="External"/><Relationship Id="rId9" Type="http://schemas.openxmlformats.org/officeDocument/2006/relationships/hyperlink" Target="https://www.vatican.va/content/francesco/en/apost_constitutions/documents/papa-francesco_costituzione-ap_20180915_episcopalis-communio.html#_edn28"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The “discussion phase” is known as the “phase of celebration” in French, Italian, Spanish, Polish, and Portuguese and the “execution phase” in German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s-ES" sz="1100" b="0" i="0" u="none" strike="noStrike" cap="none">
                <a:solidFill>
                  <a:srgbClr val="000000"/>
                </a:solidFill>
                <a:latin typeface="Arial"/>
                <a:ea typeface="Arial"/>
                <a:cs typeface="Arial"/>
                <a:sym typeface="Arial"/>
              </a:rPr>
              <a:t>EPISCOPALIS COMMUNIO, nos. 6-7</a:t>
            </a:r>
            <a:endParaRPr/>
          </a:p>
          <a:p>
            <a:pPr marL="457200" marR="0" lvl="0" indent="-298450" algn="l" rtl="0">
              <a:lnSpc>
                <a:spcPct val="100000"/>
              </a:lnSpc>
              <a:spcBef>
                <a:spcPts val="0"/>
              </a:spcBef>
              <a:spcAft>
                <a:spcPts val="0"/>
              </a:spcAft>
              <a:buClr>
                <a:srgbClr val="000000"/>
              </a:buClr>
              <a:buSzPts val="1100"/>
              <a:buFont typeface="Arial"/>
              <a:buChar char="●"/>
            </a:pPr>
            <a:r>
              <a:rPr lang="es-ES" sz="1100" b="0" i="0" u="none" strike="noStrike" cap="none">
                <a:solidFill>
                  <a:srgbClr val="000000"/>
                </a:solidFill>
                <a:latin typeface="Arial"/>
                <a:ea typeface="Arial"/>
                <a:cs typeface="Arial"/>
                <a:sym typeface="Arial"/>
              </a:rPr>
              <a:t>“6. Similarly, the Synod of Bishops must increasingly become a privileged instrument for </a:t>
            </a:r>
            <a:r>
              <a:rPr lang="es-ES" sz="1100" b="0" i="1" u="none" strike="noStrike" cap="none">
                <a:solidFill>
                  <a:srgbClr val="000000"/>
                </a:solidFill>
                <a:latin typeface="Arial"/>
                <a:ea typeface="Arial"/>
                <a:cs typeface="Arial"/>
                <a:sym typeface="Arial"/>
              </a:rPr>
              <a:t>listening</a:t>
            </a:r>
            <a:r>
              <a:rPr lang="es-ES" sz="1100" b="0" i="0" u="none" strike="noStrike" cap="none">
                <a:solidFill>
                  <a:srgbClr val="000000"/>
                </a:solidFill>
                <a:latin typeface="Arial"/>
                <a:ea typeface="Arial"/>
                <a:cs typeface="Arial"/>
                <a:sym typeface="Arial"/>
              </a:rPr>
              <a:t> to the People of God: “For the Synod Fathers we ask the Holy Spirit first of all for the gift of listening: to listen to God, that with him we may hear the cry of the people; to listen to the people until breathing in the desire to which God calls us”.</a:t>
            </a:r>
            <a:r>
              <a:rPr lang="es-ES"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[23]</a:t>
            </a:r>
            <a:endParaRPr sz="1100" b="0" i="0" u="none" strike="noStrike" cap="none">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lang="es-ES"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[24]</a:t>
            </a:r>
            <a:r>
              <a:rPr lang="es-ES" sz="1100" b="0" i="0" u="none" strike="noStrike" cap="none">
                <a:solidFill>
                  <a:srgbClr val="000000"/>
                </a:solidFill>
                <a:latin typeface="Arial"/>
                <a:ea typeface="Arial"/>
                <a:cs typeface="Arial"/>
                <a:sym typeface="Arial"/>
              </a:rPr>
              <a:t> demonstrating, from one Assembly to another, that it is an eloquent expression of synodality as a “constitutive element of the Church”.</a:t>
            </a:r>
            <a:r>
              <a:rPr lang="es-ES" sz="11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[25]</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“Therefore, as </a:t>
            </a:r>
            <a:r>
              <a:rPr lang="es-ES" sz="11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John Paul II</a:t>
            </a:r>
            <a:r>
              <a:rPr lang="es-ES" sz="1100" b="0" i="0" u="none" strike="noStrike" cap="none">
                <a:solidFill>
                  <a:srgbClr val="000000"/>
                </a:solidFill>
                <a:latin typeface="Arial"/>
                <a:ea typeface="Arial"/>
                <a:cs typeface="Arial"/>
                <a:sym typeface="Arial"/>
              </a:rP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lang="es-ES" sz="11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[26]</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lang="es-ES" sz="1100" b="0" i="0" u="sng" strike="noStrike" cap="none">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[27]</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lang="es-ES" sz="1100" b="0" i="1" u="none" strike="noStrike" cap="none">
                <a:solidFill>
                  <a:srgbClr val="000000"/>
                </a:solidFill>
                <a:latin typeface="Arial"/>
                <a:ea typeface="Arial"/>
                <a:cs typeface="Arial"/>
                <a:sym typeface="Arial"/>
              </a:rPr>
              <a:t>sensus fidei</a:t>
            </a:r>
            <a:r>
              <a:rPr lang="es-ES" sz="1100" b="0" i="0" u="none" strike="noStrike" cap="none">
                <a:solidFill>
                  <a:srgbClr val="000000"/>
                </a:solidFill>
                <a:latin typeface="Arial"/>
                <a:ea typeface="Arial"/>
                <a:cs typeface="Arial"/>
                <a:sym typeface="Arial"/>
              </a:rPr>
              <a:t> of the People of God – “which they need to distinguish carefully from the changing currents of public opinion”</a:t>
            </a:r>
            <a:r>
              <a:rPr lang="es-ES" sz="1100" b="0" i="0" u="sng" strike="noStrike" cap="none">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[28]</a:t>
            </a:r>
            <a:r>
              <a:rPr lang="es-ES" sz="1100" b="0" i="0" u="none" strike="noStrike" cap="none">
                <a:solidFill>
                  <a:srgbClr val="000000"/>
                </a:solidFill>
                <a:latin typeface="Arial"/>
                <a:ea typeface="Arial"/>
                <a:cs typeface="Arial"/>
                <a:sym typeface="Arial"/>
              </a:rP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lang="es-ES" sz="1100" b="0" i="1" u="none" strike="noStrike" cap="none">
                <a:solidFill>
                  <a:srgbClr val="000000"/>
                </a:solidFill>
                <a:latin typeface="Arial"/>
                <a:ea typeface="Arial"/>
                <a:cs typeface="Arial"/>
                <a:sym typeface="Arial"/>
              </a:rPr>
              <a:t>consensus ecclesiae</a:t>
            </a:r>
            <a:r>
              <a:rPr lang="es-ES" sz="1100" b="0" i="0" u="none" strike="noStrike" cap="none">
                <a:solidFill>
                  <a:srgbClr val="000000"/>
                </a:solidFill>
                <a:latin typeface="Arial"/>
                <a:ea typeface="Arial"/>
                <a:cs typeface="Arial"/>
                <a:sym typeface="Arial"/>
              </a:rPr>
              <a:t> is not determined by the tallying of votes, but is the outcome of the working of the Spirit, the soul of the one Church of Christ”.</a:t>
            </a:r>
            <a:r>
              <a:rPr lang="es-ES" sz="1100" b="0" i="0" u="sng" strike="noStrike" cap="none">
                <a:solidFill>
                  <a:srgbClr val="000000"/>
                </a:solidFill>
                <a:latin typeface="Arial"/>
                <a:ea typeface="Arial"/>
                <a:cs typeface="Arial"/>
                <a:sym typeface="Arial"/>
                <a:hlinkClick r:id="rId10">
                  <a:extLst>
                    <a:ext uri="{A12FA001-AC4F-418D-AE19-62706E023703}">
                      <ahyp:hlinkClr xmlns:ahyp="http://schemas.microsoft.com/office/drawing/2018/hyperlinkcolor" val="tx"/>
                    </a:ext>
                  </a:extLst>
                </a:hlinkClick>
              </a:rPr>
              <a:t>[29]</a:t>
            </a:r>
            <a:r>
              <a:rPr lang="es-ES" sz="1100" b="0" i="0" u="none" strike="noStrike" cap="none">
                <a:solidFill>
                  <a:srgbClr val="000000"/>
                </a:solidFill>
                <a:latin typeface="Arial"/>
                <a:ea typeface="Arial"/>
                <a:cs typeface="Arial"/>
                <a:sym typeface="Arial"/>
              </a:rPr>
              <a:t> Therefore the vote of the Synod Fathers, “if morally unanimous, has a qualitative ecclesial weight which surpasses the merely formal aspect of the consultative vote”.</a:t>
            </a:r>
            <a:r>
              <a:rPr lang="es-ES" sz="1100" b="0" i="0" u="sng" strike="noStrike" cap="none">
                <a:solidFill>
                  <a:srgbClr val="000000"/>
                </a:solidFill>
                <a:latin typeface="Arial"/>
                <a:ea typeface="Arial"/>
                <a:cs typeface="Arial"/>
                <a:sym typeface="Arial"/>
                <a:hlinkClick r:id="rId11">
                  <a:extLst>
                    <a:ext uri="{A12FA001-AC4F-418D-AE19-62706E023703}">
                      <ahyp:hlinkClr xmlns:ahyp="http://schemas.microsoft.com/office/drawing/2018/hyperlinkcolor" val="tx"/>
                    </a:ext>
                  </a:extLst>
                </a:hlinkClick>
              </a:rPr>
              <a:t>[30]</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inculturated, if it is to be respected and applied”.</a:t>
            </a:r>
            <a:r>
              <a:rPr lang="es-ES" sz="1100" b="0" i="0" u="sng" strike="noStrike" cap="none">
                <a:solidFill>
                  <a:srgbClr val="000000"/>
                </a:solidFill>
                <a:latin typeface="Arial"/>
                <a:ea typeface="Arial"/>
                <a:cs typeface="Arial"/>
                <a:sym typeface="Arial"/>
                <a:hlinkClick r:id="rId12">
                  <a:extLst>
                    <a:ext uri="{A12FA001-AC4F-418D-AE19-62706E023703}">
                      <ahyp:hlinkClr xmlns:ahyp="http://schemas.microsoft.com/office/drawing/2018/hyperlinkcolor" val="tx"/>
                    </a:ext>
                  </a:extLst>
                </a:hlinkClick>
              </a:rPr>
              <a:t>[31]</a:t>
            </a:r>
            <a:r>
              <a:rPr lang="es-ES" sz="1100" b="0" i="0" u="none" strike="noStrike" cap="none">
                <a:solidFill>
                  <a:srgbClr val="000000"/>
                </a:solidFill>
                <a:latin typeface="Arial"/>
                <a:ea typeface="Arial"/>
                <a:cs typeface="Arial"/>
                <a:sym typeface="Arial"/>
              </a:rPr>
              <a:t> In this way, it can be seen that the synodal process not only has its point of departure but also its point of arrival in the People of God, upon whom the gifts of grace bestowed by the Holy Spirit through the gathering of Bishops in Assembly must be poured out.”</a:t>
            </a:r>
            <a:endParaRPr/>
          </a:p>
        </p:txBody>
      </p:sp>
      <p:sp>
        <p:nvSpPr>
          <p:cNvPr id="197" name="Google Shape;197;p12: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2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http://www.vatican.va/content/francesco/en/apost_constitutions/documents/papa-francesco_costituzione-ap_20180915_episcopalis-communio.html</a:t>
            </a:r>
            <a:endParaRPr/>
          </a:p>
        </p:txBody>
      </p:sp>
      <p:sp>
        <p:nvSpPr>
          <p:cNvPr id="310" name="Google Shape;310;p26: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http://www.vatican.va/content/francesco/en/apost_constitutions/documents/papa-francesco_costituzione-ap_20180915_episcopalis-communio.html</a:t>
            </a:r>
            <a:endParaRPr/>
          </a:p>
        </p:txBody>
      </p:sp>
      <p:sp>
        <p:nvSpPr>
          <p:cNvPr id="335" name="Google Shape;335;p29: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a:t>http://www.vatican.va/content/francesco/en/speeches/2015/october/documents/papa-francesco_20151017_50-anniversario-sinodo.html</a:t>
            </a:r>
            <a:endParaRPr/>
          </a:p>
          <a:p>
            <a:pPr marL="457200" lvl="0" indent="-298450" algn="l" rtl="0">
              <a:lnSpc>
                <a:spcPct val="100000"/>
              </a:lnSpc>
              <a:spcBef>
                <a:spcPts val="0"/>
              </a:spcBef>
              <a:spcAft>
                <a:spcPts val="0"/>
              </a:spcAft>
              <a:buSzPts val="1100"/>
              <a:buChar char="●"/>
            </a:pPr>
            <a:r>
              <a:rPr lang="es-ES">
                <a:solidFill>
                  <a:schemeClr val="dk1"/>
                </a:solidFill>
                <a:latin typeface="Arial"/>
                <a:ea typeface="Arial"/>
                <a:cs typeface="Arial"/>
                <a:sym typeface="Arial"/>
              </a:rPr>
              <a:t>We must continue along this path. The world in which we live, and which we are called to love and serve, even with its contradictions, demands that the Church strengthen cooperation in all areas of her mission. It is precisely this path of </a:t>
            </a:r>
            <a:r>
              <a:rPr lang="es-ES" i="1">
                <a:solidFill>
                  <a:schemeClr val="dk1"/>
                </a:solidFill>
                <a:latin typeface="Arial"/>
                <a:ea typeface="Arial"/>
                <a:cs typeface="Arial"/>
                <a:sym typeface="Arial"/>
              </a:rPr>
              <a:t>synodality</a:t>
            </a:r>
            <a:r>
              <a:rPr lang="es-ES" i="0">
                <a:solidFill>
                  <a:schemeClr val="dk1"/>
                </a:solidFill>
                <a:latin typeface="Arial"/>
                <a:ea typeface="Arial"/>
                <a:cs typeface="Arial"/>
                <a:sym typeface="Arial"/>
              </a:rPr>
              <a:t> which God expects of the Church of the third millennium. </a:t>
            </a:r>
            <a:r>
              <a:rPr lang="es-ES" sz="1100" b="0" i="0" u="none" strike="noStrike" cap="none">
                <a:solidFill>
                  <a:schemeClr val="dk1"/>
                </a:solidFill>
                <a:latin typeface="Arial"/>
                <a:ea typeface="Arial"/>
                <a:cs typeface="Arial"/>
                <a:sym typeface="Arial"/>
              </a:rPr>
              <a:t>(Pope Francis, Address at the Commemoration of the 50</a:t>
            </a:r>
            <a:r>
              <a:rPr lang="es-ES" sz="1100" b="0" i="0" u="none" strike="noStrike" cap="none" baseline="30000">
                <a:solidFill>
                  <a:schemeClr val="dk1"/>
                </a:solidFill>
                <a:latin typeface="Arial"/>
                <a:ea typeface="Arial"/>
                <a:cs typeface="Arial"/>
                <a:sym typeface="Arial"/>
              </a:rPr>
              <a:t>th</a:t>
            </a:r>
            <a:r>
              <a:rPr lang="es-ES" sz="1100" b="0" i="0" u="none" strike="noStrike" cap="none">
                <a:solidFill>
                  <a:schemeClr val="dk1"/>
                </a:solidFill>
                <a:latin typeface="Arial"/>
                <a:ea typeface="Arial"/>
                <a:cs typeface="Arial"/>
                <a:sym typeface="Arial"/>
              </a:rPr>
              <a:t> Anniversary of the Institution of the Synod of Bishops) </a:t>
            </a:r>
            <a:r>
              <a:rPr lang="es-ES">
                <a:solidFill>
                  <a:schemeClr val="dk1"/>
                </a:solidFill>
                <a:latin typeface="Arial"/>
                <a:ea typeface="Arial"/>
                <a:cs typeface="Arial"/>
                <a:sym typeface="Arial"/>
              </a:rPr>
              <a:t>* * *</a:t>
            </a:r>
            <a:endParaRPr/>
          </a:p>
          <a:p>
            <a:pPr marL="457200" lvl="0" indent="-298450" algn="l" rtl="0">
              <a:lnSpc>
                <a:spcPct val="100000"/>
              </a:lnSpc>
              <a:spcBef>
                <a:spcPts val="0"/>
              </a:spcBef>
              <a:spcAft>
                <a:spcPts val="0"/>
              </a:spcAft>
              <a:buSzPts val="1100"/>
              <a:buChar char="●"/>
            </a:pPr>
            <a:r>
              <a:rPr lang="es-ES" sz="1100"/>
              <a:t>“What the Lord is asking of us is already in some sense present in the very word </a:t>
            </a:r>
            <a:r>
              <a:rPr lang="es-ES" sz="1100" b="1"/>
              <a:t>“Synod.” Journeying together </a:t>
            </a:r>
            <a:r>
              <a:rPr lang="es-ES" sz="1100"/>
              <a:t>– laity, pastors, the Bishop of Rome – is an </a:t>
            </a:r>
            <a:r>
              <a:rPr lang="es-ES" sz="1100" b="1"/>
              <a:t>easy concept to put into words, but not so easy to put into practice</a:t>
            </a:r>
            <a:r>
              <a:rPr lang="es-ES" sz="1100"/>
              <a:t>.” </a:t>
            </a:r>
            <a:r>
              <a:rPr lang="es-ES" sz="1100" b="0" i="0" u="none" strike="noStrike" cap="none">
                <a:solidFill>
                  <a:schemeClr val="dk1"/>
                </a:solidFill>
                <a:latin typeface="Arial"/>
                <a:ea typeface="Arial"/>
                <a:cs typeface="Arial"/>
                <a:sym typeface="Arial"/>
              </a:rPr>
              <a:t>(Pope Francis, Address at the Commemoration of the 50</a:t>
            </a:r>
            <a:r>
              <a:rPr lang="es-ES" sz="1100" b="0" i="0" u="none" strike="noStrike" cap="none" baseline="30000">
                <a:solidFill>
                  <a:schemeClr val="dk1"/>
                </a:solidFill>
                <a:latin typeface="Arial"/>
                <a:ea typeface="Arial"/>
                <a:cs typeface="Arial"/>
                <a:sym typeface="Arial"/>
              </a:rPr>
              <a:t>th</a:t>
            </a:r>
            <a:r>
              <a:rPr lang="es-ES" sz="1100" b="0" i="0" u="none" strike="noStrike" cap="none">
                <a:solidFill>
                  <a:schemeClr val="dk1"/>
                </a:solidFill>
                <a:latin typeface="Arial"/>
                <a:ea typeface="Arial"/>
                <a:cs typeface="Arial"/>
                <a:sym typeface="Arial"/>
              </a:rPr>
              <a:t> Anniversary of the Institution of the Synod of Bishops) </a:t>
            </a:r>
            <a:endParaRPr/>
          </a:p>
        </p:txBody>
      </p:sp>
      <p:sp>
        <p:nvSpPr>
          <p:cNvPr id="148" name="Google Shape;148;p5:notes"/>
          <p:cNvSpPr txBox="1">
            <a:spLocks noGrp="1"/>
          </p:cNvSpPr>
          <p:nvPr>
            <p:ph type="sldNum" idx="12"/>
          </p:nvPr>
        </p:nvSpPr>
        <p:spPr>
          <a:xfrm>
            <a:off x="3884093" y="8684699"/>
            <a:ext cx="2972327" cy="457852"/>
          </a:xfrm>
          <a:prstGeom prst="rect">
            <a:avLst/>
          </a:prstGeom>
          <a:noFill/>
          <a:ln>
            <a:noFill/>
          </a:ln>
        </p:spPr>
        <p:txBody>
          <a:bodyPr spcFirstLastPara="1" wrap="square" lIns="86525" tIns="43250" rIns="86525" bIns="43250" anchor="t" anchorCtr="0">
            <a:noAutofit/>
          </a:bodyPr>
          <a:lstStyle/>
          <a:p>
            <a:pPr marL="0" marR="0" lvl="0" indent="0" algn="l" rtl="0">
              <a:lnSpc>
                <a:spcPct val="100000"/>
              </a:lnSpc>
              <a:spcBef>
                <a:spcPts val="0"/>
              </a:spcBef>
              <a:spcAft>
                <a:spcPts val="0"/>
              </a:spcAft>
              <a:buNone/>
            </a:pPr>
            <a:fld id="{00000000-1234-1234-1234-123412341234}" type="slidenum">
              <a:rPr lang="es-ES" sz="1400" b="0" i="0" u="none" strike="noStrike" cap="none">
                <a:solidFill>
                  <a:schemeClr val="dk1"/>
                </a:solidFill>
                <a:latin typeface="Calibri"/>
                <a:ea typeface="Calibri"/>
                <a:cs typeface="Calibri"/>
                <a:sym typeface="Calibri"/>
              </a:rPr>
              <a:t>5</a:t>
            </a:fld>
            <a:endParaRPr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The Church of God is convoked in Synod. The path entitled “For a Synodal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endParaRPr/>
          </a:p>
          <a:p>
            <a:pPr marL="457200" lvl="0" indent="-298450" algn="l" rtl="0">
              <a:lnSpc>
                <a:spcPct val="100000"/>
              </a:lnSpc>
              <a:spcBef>
                <a:spcPts val="0"/>
              </a:spcBef>
              <a:spcAft>
                <a:spcPts val="0"/>
              </a:spcAft>
              <a:buSzPts val="1100"/>
              <a:buChar char="●"/>
            </a:pPr>
            <a:r>
              <a:rPr lang="es-ES" sz="1100" b="0" i="0" u="none" strike="noStrike" cap="none">
                <a:solidFill>
                  <a:srgbClr val="000000"/>
                </a:solidFill>
                <a:latin typeface="Arial"/>
                <a:ea typeface="Arial"/>
                <a:cs typeface="Arial"/>
                <a:sym typeface="Arial"/>
              </a:rPr>
              <a:t>With this convocation, Pope Francis invites the entire Church to reflect on a theme that is decisive for its life and mission: “It is precisely this path of synodality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twitter.com/Synod_va" TargetMode="External"/><Relationship Id="rId7" Type="http://schemas.openxmlformats.org/officeDocument/2006/relationships/hyperlink" Target="https://www.facebook.com/synod.va" TargetMode="External"/><Relationship Id="rId2" Type="http://schemas.openxmlformats.org/officeDocument/2006/relationships/hyperlink" Target="http://www.synod.va" TargetMode="Externa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hyperlink" Target="https://www.instagram.com/synod.va/" TargetMode="External"/><Relationship Id="rId4" Type="http://schemas.openxmlformats.org/officeDocument/2006/relationships/image" Target="../media/image4.png"/><Relationship Id="rId9"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solidFill>
          <a:srgbClr val="E52330"/>
        </a:solidFill>
        <a:effectLst/>
      </p:bgPr>
    </p:bg>
    <p:spTree>
      <p:nvGrpSpPr>
        <p:cNvPr id="1" name="Shape 12"/>
        <p:cNvGrpSpPr/>
        <p:nvPr/>
      </p:nvGrpSpPr>
      <p:grpSpPr>
        <a:xfrm>
          <a:off x="0" y="0"/>
          <a:ext cx="0" cy="0"/>
          <a:chOff x="0" y="0"/>
          <a:chExt cx="0" cy="0"/>
        </a:xfrm>
      </p:grpSpPr>
      <p:sp>
        <p:nvSpPr>
          <p:cNvPr id="13" name="Google Shape;13;p38"/>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8"/>
          <p:cNvSpPr txBox="1">
            <a:spLocks noGrp="1"/>
          </p:cNvSpPr>
          <p:nvPr>
            <p:ph type="title"/>
          </p:nvPr>
        </p:nvSpPr>
        <p:spPr>
          <a:xfrm>
            <a:off x="405000" y="1790100"/>
            <a:ext cx="8226300" cy="973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4400"/>
              <a:buNone/>
              <a:defRPr sz="4400">
                <a:solidFill>
                  <a:srgbClr val="DE8F32"/>
                </a:solidFill>
              </a:defRPr>
            </a:lvl2pPr>
            <a:lvl3pPr lvl="2" algn="ctr">
              <a:lnSpc>
                <a:spcPct val="100000"/>
              </a:lnSpc>
              <a:spcBef>
                <a:spcPts val="0"/>
              </a:spcBef>
              <a:spcAft>
                <a:spcPts val="0"/>
              </a:spcAft>
              <a:buClr>
                <a:srgbClr val="DE8F32"/>
              </a:buClr>
              <a:buSzPts val="4400"/>
              <a:buNone/>
              <a:defRPr sz="4400">
                <a:solidFill>
                  <a:srgbClr val="DE8F32"/>
                </a:solidFill>
              </a:defRPr>
            </a:lvl3pPr>
            <a:lvl4pPr lvl="3" algn="ctr">
              <a:lnSpc>
                <a:spcPct val="100000"/>
              </a:lnSpc>
              <a:spcBef>
                <a:spcPts val="0"/>
              </a:spcBef>
              <a:spcAft>
                <a:spcPts val="0"/>
              </a:spcAft>
              <a:buClr>
                <a:srgbClr val="DE8F32"/>
              </a:buClr>
              <a:buSzPts val="4400"/>
              <a:buNone/>
              <a:defRPr sz="4400">
                <a:solidFill>
                  <a:srgbClr val="DE8F32"/>
                </a:solidFill>
              </a:defRPr>
            </a:lvl4pPr>
            <a:lvl5pPr lvl="4" algn="ctr">
              <a:lnSpc>
                <a:spcPct val="100000"/>
              </a:lnSpc>
              <a:spcBef>
                <a:spcPts val="0"/>
              </a:spcBef>
              <a:spcAft>
                <a:spcPts val="0"/>
              </a:spcAft>
              <a:buClr>
                <a:srgbClr val="DE8F32"/>
              </a:buClr>
              <a:buSzPts val="4400"/>
              <a:buNone/>
              <a:defRPr sz="4400">
                <a:solidFill>
                  <a:srgbClr val="DE8F32"/>
                </a:solidFill>
              </a:defRPr>
            </a:lvl5pPr>
            <a:lvl6pPr lvl="5" algn="ctr">
              <a:lnSpc>
                <a:spcPct val="100000"/>
              </a:lnSpc>
              <a:spcBef>
                <a:spcPts val="0"/>
              </a:spcBef>
              <a:spcAft>
                <a:spcPts val="0"/>
              </a:spcAft>
              <a:buClr>
                <a:srgbClr val="DE8F32"/>
              </a:buClr>
              <a:buSzPts val="4400"/>
              <a:buNone/>
              <a:defRPr sz="4400">
                <a:solidFill>
                  <a:srgbClr val="DE8F32"/>
                </a:solidFill>
              </a:defRPr>
            </a:lvl6pPr>
            <a:lvl7pPr lvl="6" algn="ctr">
              <a:lnSpc>
                <a:spcPct val="100000"/>
              </a:lnSpc>
              <a:spcBef>
                <a:spcPts val="0"/>
              </a:spcBef>
              <a:spcAft>
                <a:spcPts val="0"/>
              </a:spcAft>
              <a:buClr>
                <a:srgbClr val="DE8F32"/>
              </a:buClr>
              <a:buSzPts val="4400"/>
              <a:buNone/>
              <a:defRPr sz="4400">
                <a:solidFill>
                  <a:srgbClr val="DE8F32"/>
                </a:solidFill>
              </a:defRPr>
            </a:lvl7pPr>
            <a:lvl8pPr lvl="7" algn="ctr">
              <a:lnSpc>
                <a:spcPct val="100000"/>
              </a:lnSpc>
              <a:spcBef>
                <a:spcPts val="0"/>
              </a:spcBef>
              <a:spcAft>
                <a:spcPts val="0"/>
              </a:spcAft>
              <a:buClr>
                <a:srgbClr val="DE8F32"/>
              </a:buClr>
              <a:buSzPts val="4400"/>
              <a:buNone/>
              <a:defRPr sz="4400">
                <a:solidFill>
                  <a:srgbClr val="DE8F32"/>
                </a:solidFill>
              </a:defRPr>
            </a:lvl8pPr>
            <a:lvl9pPr lvl="8" algn="ctr">
              <a:lnSpc>
                <a:spcPct val="100000"/>
              </a:lnSpc>
              <a:spcBef>
                <a:spcPts val="0"/>
              </a:spcBef>
              <a:spcAft>
                <a:spcPts val="0"/>
              </a:spcAft>
              <a:buClr>
                <a:srgbClr val="DE8F32"/>
              </a:buClr>
              <a:buSzPts val="4400"/>
              <a:buNone/>
              <a:defRPr sz="4400">
                <a:solidFill>
                  <a:srgbClr val="DE8F32"/>
                </a:solidFill>
              </a:defRPr>
            </a:lvl9pPr>
          </a:lstStyle>
          <a:p>
            <a:endParaRPr/>
          </a:p>
        </p:txBody>
      </p:sp>
      <p:sp>
        <p:nvSpPr>
          <p:cNvPr id="15" name="Google Shape;15;p38"/>
          <p:cNvSpPr txBox="1">
            <a:spLocks noGrp="1"/>
          </p:cNvSpPr>
          <p:nvPr>
            <p:ph type="subTitle" idx="1"/>
          </p:nvPr>
        </p:nvSpPr>
        <p:spPr>
          <a:xfrm>
            <a:off x="2237250" y="2855580"/>
            <a:ext cx="4561800" cy="4956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lgn="l">
              <a:lnSpc>
                <a:spcPct val="115000"/>
              </a:lnSpc>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a:endParaRPr/>
          </a:p>
        </p:txBody>
      </p:sp>
      <p:sp>
        <p:nvSpPr>
          <p:cNvPr id="16" name="Google Shape;16;p38"/>
          <p:cNvSpPr txBox="1">
            <a:spLocks noGrp="1"/>
          </p:cNvSpPr>
          <p:nvPr>
            <p:ph type="subTitle" idx="2"/>
          </p:nvPr>
        </p:nvSpPr>
        <p:spPr>
          <a:xfrm>
            <a:off x="3209100" y="3791000"/>
            <a:ext cx="2618100" cy="3345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lgn="l">
              <a:lnSpc>
                <a:spcPct val="115000"/>
              </a:lnSpc>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collage and short text">
  <p:cSld name="ONE_COLUMN_TEXT">
    <p:spTree>
      <p:nvGrpSpPr>
        <p:cNvPr id="1" name="Shape 63"/>
        <p:cNvGrpSpPr/>
        <p:nvPr/>
      </p:nvGrpSpPr>
      <p:grpSpPr>
        <a:xfrm>
          <a:off x="0" y="0"/>
          <a:ext cx="0" cy="0"/>
          <a:chOff x="0" y="0"/>
          <a:chExt cx="0" cy="0"/>
        </a:xfrm>
      </p:grpSpPr>
      <p:sp>
        <p:nvSpPr>
          <p:cNvPr id="64" name="Google Shape;64;p4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65" name="Google Shape;65;p47"/>
          <p:cNvSpPr/>
          <p:nvPr/>
        </p:nvSpPr>
        <p:spPr>
          <a:xfrm>
            <a:off x="60600" y="4209525"/>
            <a:ext cx="1081200" cy="8892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47"/>
          <p:cNvSpPr/>
          <p:nvPr/>
        </p:nvSpPr>
        <p:spPr>
          <a:xfrm>
            <a:off x="4617000" y="-9525"/>
            <a:ext cx="4525500" cy="51435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7"/>
          <p:cNvSpPr/>
          <p:nvPr/>
        </p:nvSpPr>
        <p:spPr>
          <a:xfrm>
            <a:off x="183725" y="192375"/>
            <a:ext cx="4190100" cy="31179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68" name="Google Shape;68;p47"/>
          <p:cNvSpPr/>
          <p:nvPr/>
        </p:nvSpPr>
        <p:spPr>
          <a:xfrm>
            <a:off x="183750" y="3503250"/>
            <a:ext cx="20358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69" name="Google Shape;69;p47"/>
          <p:cNvSpPr/>
          <p:nvPr/>
        </p:nvSpPr>
        <p:spPr>
          <a:xfrm>
            <a:off x="2353780" y="3503250"/>
            <a:ext cx="2020200" cy="1489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70" name="Google Shape;70;p47"/>
          <p:cNvSpPr txBox="1">
            <a:spLocks noGrp="1"/>
          </p:cNvSpPr>
          <p:nvPr>
            <p:ph type="body" idx="1"/>
          </p:nvPr>
        </p:nvSpPr>
        <p:spPr>
          <a:xfrm>
            <a:off x="4566375" y="1933875"/>
            <a:ext cx="3554100" cy="1376400"/>
          </a:xfrm>
          <a:prstGeom prst="rect">
            <a:avLst/>
          </a:prstGeom>
          <a:solidFill>
            <a:srgbClr val="FFFFFF"/>
          </a:solidFill>
          <a:ln>
            <a:noFill/>
          </a:ln>
        </p:spPr>
        <p:txBody>
          <a:bodyPr spcFirstLastPara="1" wrap="square" lIns="91425" tIns="91425" rIns="91425" bIns="91425" anchor="ctr"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71" name="Google Shape;71;p47"/>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text" type="titleOnly">
  <p:cSld name="TITLE_ONLY">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852825" y="896725"/>
            <a:ext cx="72558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74" name="Google Shape;74;p48"/>
          <p:cNvSpPr txBox="1">
            <a:spLocks noGrp="1"/>
          </p:cNvSpPr>
          <p:nvPr>
            <p:ph type="body" idx="1"/>
          </p:nvPr>
        </p:nvSpPr>
        <p:spPr>
          <a:xfrm>
            <a:off x="852825" y="1589673"/>
            <a:ext cx="3411600" cy="2210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75" name="Google Shape;75;p48"/>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76" name="Google Shape;76;p4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77" name="Google Shape;77;p48"/>
          <p:cNvSpPr txBox="1">
            <a:spLocks noGrp="1"/>
          </p:cNvSpPr>
          <p:nvPr>
            <p:ph type="body" idx="3"/>
          </p:nvPr>
        </p:nvSpPr>
        <p:spPr>
          <a:xfrm>
            <a:off x="4697050" y="1589675"/>
            <a:ext cx="3411600" cy="22107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bulletpoints">
  <p:cSld name="BLANK_2">
    <p:spTree>
      <p:nvGrpSpPr>
        <p:cNvPr id="1" name="Shape 78"/>
        <p:cNvGrpSpPr/>
        <p:nvPr/>
      </p:nvGrpSpPr>
      <p:grpSpPr>
        <a:xfrm>
          <a:off x="0" y="0"/>
          <a:ext cx="0" cy="0"/>
          <a:chOff x="0" y="0"/>
          <a:chExt cx="0" cy="0"/>
        </a:xfrm>
      </p:grpSpPr>
      <p:pic>
        <p:nvPicPr>
          <p:cNvPr id="79" name="Google Shape;79;p49"/>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80" name="Google Shape;80;p49"/>
          <p:cNvSpPr txBox="1">
            <a:spLocks noGrp="1"/>
          </p:cNvSpPr>
          <p:nvPr>
            <p:ph type="title"/>
          </p:nvPr>
        </p:nvSpPr>
        <p:spPr>
          <a:xfrm>
            <a:off x="668075" y="896725"/>
            <a:ext cx="77748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None/>
              <a:defRPr sz="2500" b="1"/>
            </a:lvl2pPr>
            <a:lvl3pPr lvl="2" algn="l">
              <a:lnSpc>
                <a:spcPct val="100000"/>
              </a:lnSpc>
              <a:spcBef>
                <a:spcPts val="0"/>
              </a:spcBef>
              <a:spcAft>
                <a:spcPts val="0"/>
              </a:spcAft>
              <a:buSzPts val="2500"/>
              <a:buNone/>
              <a:defRPr sz="2500" b="1"/>
            </a:lvl3pPr>
            <a:lvl4pPr lvl="3" algn="l">
              <a:lnSpc>
                <a:spcPct val="100000"/>
              </a:lnSpc>
              <a:spcBef>
                <a:spcPts val="0"/>
              </a:spcBef>
              <a:spcAft>
                <a:spcPts val="0"/>
              </a:spcAft>
              <a:buSzPts val="2500"/>
              <a:buNone/>
              <a:defRPr sz="2500" b="1"/>
            </a:lvl4pPr>
            <a:lvl5pPr lvl="4" algn="l">
              <a:lnSpc>
                <a:spcPct val="100000"/>
              </a:lnSpc>
              <a:spcBef>
                <a:spcPts val="0"/>
              </a:spcBef>
              <a:spcAft>
                <a:spcPts val="0"/>
              </a:spcAft>
              <a:buSzPts val="2500"/>
              <a:buNone/>
              <a:defRPr sz="2500" b="1"/>
            </a:lvl5pPr>
            <a:lvl6pPr lvl="5" algn="l">
              <a:lnSpc>
                <a:spcPct val="100000"/>
              </a:lnSpc>
              <a:spcBef>
                <a:spcPts val="0"/>
              </a:spcBef>
              <a:spcAft>
                <a:spcPts val="0"/>
              </a:spcAft>
              <a:buSzPts val="2500"/>
              <a:buNone/>
              <a:defRPr sz="2500" b="1"/>
            </a:lvl6pPr>
            <a:lvl7pPr lvl="6" algn="l">
              <a:lnSpc>
                <a:spcPct val="100000"/>
              </a:lnSpc>
              <a:spcBef>
                <a:spcPts val="0"/>
              </a:spcBef>
              <a:spcAft>
                <a:spcPts val="0"/>
              </a:spcAft>
              <a:buSzPts val="2500"/>
              <a:buNone/>
              <a:defRPr sz="2500" b="1"/>
            </a:lvl7pPr>
            <a:lvl8pPr lvl="7" algn="l">
              <a:lnSpc>
                <a:spcPct val="100000"/>
              </a:lnSpc>
              <a:spcBef>
                <a:spcPts val="0"/>
              </a:spcBef>
              <a:spcAft>
                <a:spcPts val="0"/>
              </a:spcAft>
              <a:buSzPts val="2500"/>
              <a:buNone/>
              <a:defRPr sz="2500" b="1"/>
            </a:lvl8pPr>
            <a:lvl9pPr lvl="8" algn="l">
              <a:lnSpc>
                <a:spcPct val="100000"/>
              </a:lnSpc>
              <a:spcBef>
                <a:spcPts val="0"/>
              </a:spcBef>
              <a:spcAft>
                <a:spcPts val="0"/>
              </a:spcAft>
              <a:buSzPts val="2500"/>
              <a:buNone/>
              <a:defRPr sz="2500" b="1"/>
            </a:lvl9pPr>
          </a:lstStyle>
          <a:p>
            <a:endParaRPr/>
          </a:p>
        </p:txBody>
      </p:sp>
      <p:sp>
        <p:nvSpPr>
          <p:cNvPr id="81" name="Google Shape;81;p49"/>
          <p:cNvSpPr txBox="1">
            <a:spLocks noGrp="1"/>
          </p:cNvSpPr>
          <p:nvPr>
            <p:ph type="subTitle" idx="1"/>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82" name="Google Shape;82;p4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83" name="Google Shape;83;p49"/>
          <p:cNvSpPr txBox="1">
            <a:spLocks noGrp="1"/>
          </p:cNvSpPr>
          <p:nvPr>
            <p:ph type="body" idx="2"/>
          </p:nvPr>
        </p:nvSpPr>
        <p:spPr>
          <a:xfrm>
            <a:off x="668075" y="1788300"/>
            <a:ext cx="3626400" cy="2130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
        <p:nvSpPr>
          <p:cNvPr id="84" name="Google Shape;84;p49"/>
          <p:cNvSpPr txBox="1">
            <a:spLocks noGrp="1"/>
          </p:cNvSpPr>
          <p:nvPr>
            <p:ph type="body" idx="3"/>
          </p:nvPr>
        </p:nvSpPr>
        <p:spPr>
          <a:xfrm>
            <a:off x="4849500" y="1788300"/>
            <a:ext cx="3593400" cy="2130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collage and text">
  <p:cSld name="CUSTOM_1">
    <p:spTree>
      <p:nvGrpSpPr>
        <p:cNvPr id="1" name="Shape 85"/>
        <p:cNvGrpSpPr/>
        <p:nvPr/>
      </p:nvGrpSpPr>
      <p:grpSpPr>
        <a:xfrm>
          <a:off x="0" y="0"/>
          <a:ext cx="0" cy="0"/>
          <a:chOff x="0" y="0"/>
          <a:chExt cx="0" cy="0"/>
        </a:xfrm>
      </p:grpSpPr>
      <p:sp>
        <p:nvSpPr>
          <p:cNvPr id="86" name="Google Shape;86;p50"/>
          <p:cNvSpPr/>
          <p:nvPr/>
        </p:nvSpPr>
        <p:spPr>
          <a:xfrm>
            <a:off x="10125" y="4070250"/>
            <a:ext cx="1093500" cy="107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50"/>
          <p:cNvSpPr txBox="1"/>
          <p:nvPr/>
        </p:nvSpPr>
        <p:spPr>
          <a:xfrm>
            <a:off x="197475" y="619125"/>
            <a:ext cx="4194300" cy="24867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1200"/>
              </a:spcAft>
              <a:buClr>
                <a:srgbClr val="000000"/>
              </a:buClr>
              <a:buSzPts val="1200"/>
              <a:buFont typeface="Arial"/>
              <a:buNone/>
            </a:pPr>
            <a:endParaRPr sz="1200" b="0" i="0" u="none" strike="noStrike" cap="none">
              <a:solidFill>
                <a:srgbClr val="000000"/>
              </a:solidFill>
              <a:latin typeface="Helvetica Neue"/>
              <a:ea typeface="Helvetica Neue"/>
              <a:cs typeface="Helvetica Neue"/>
              <a:sym typeface="Helvetica Neue"/>
            </a:endParaRPr>
          </a:p>
        </p:txBody>
      </p:sp>
      <p:sp>
        <p:nvSpPr>
          <p:cNvPr id="88" name="Google Shape;88;p50"/>
          <p:cNvSpPr/>
          <p:nvPr/>
        </p:nvSpPr>
        <p:spPr>
          <a:xfrm>
            <a:off x="197325" y="354380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89" name="Google Shape;89;p50"/>
          <p:cNvSpPr/>
          <p:nvPr/>
        </p:nvSpPr>
        <p:spPr>
          <a:xfrm>
            <a:off x="2402174" y="3543749"/>
            <a:ext cx="2007600" cy="14466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90" name="Google Shape;90;p50"/>
          <p:cNvSpPr/>
          <p:nvPr/>
        </p:nvSpPr>
        <p:spPr>
          <a:xfrm>
            <a:off x="4657500" y="2656700"/>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91" name="Google Shape;91;p50"/>
          <p:cNvSpPr/>
          <p:nvPr/>
        </p:nvSpPr>
        <p:spPr>
          <a:xfrm>
            <a:off x="4659253" y="25"/>
            <a:ext cx="4497900" cy="24867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92" name="Google Shape;92;p50"/>
          <p:cNvSpPr txBox="1">
            <a:spLocks noGrp="1"/>
          </p:cNvSpPr>
          <p:nvPr>
            <p:ph type="body" idx="1"/>
          </p:nvPr>
        </p:nvSpPr>
        <p:spPr>
          <a:xfrm>
            <a:off x="197400" y="619125"/>
            <a:ext cx="4194300" cy="26511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
        <p:nvSpPr>
          <p:cNvPr id="93" name="Google Shape;93;p5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SECTION_TITLE_AND_DESCRIPTION">
    <p:spTree>
      <p:nvGrpSpPr>
        <p:cNvPr id="1" name="Shape 94"/>
        <p:cNvGrpSpPr/>
        <p:nvPr/>
      </p:nvGrpSpPr>
      <p:grpSpPr>
        <a:xfrm>
          <a:off x="0" y="0"/>
          <a:ext cx="0" cy="0"/>
          <a:chOff x="0" y="0"/>
          <a:chExt cx="0" cy="0"/>
        </a:xfrm>
      </p:grpSpPr>
      <p:sp>
        <p:nvSpPr>
          <p:cNvPr id="95" name="Google Shape;95;p5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5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4300"/>
              <a:buNone/>
              <a:defRPr sz="4300" b="1">
                <a:solidFill>
                  <a:srgbClr val="000000"/>
                </a:solidFill>
              </a:defRPr>
            </a:lvl2pPr>
            <a:lvl3pPr lvl="2" algn="ctr">
              <a:lnSpc>
                <a:spcPct val="100000"/>
              </a:lnSpc>
              <a:spcBef>
                <a:spcPts val="0"/>
              </a:spcBef>
              <a:spcAft>
                <a:spcPts val="0"/>
              </a:spcAft>
              <a:buClr>
                <a:srgbClr val="000000"/>
              </a:buClr>
              <a:buSzPts val="4300"/>
              <a:buNone/>
              <a:defRPr sz="4300" b="1">
                <a:solidFill>
                  <a:srgbClr val="000000"/>
                </a:solidFill>
              </a:defRPr>
            </a:lvl3pPr>
            <a:lvl4pPr lvl="3" algn="ctr">
              <a:lnSpc>
                <a:spcPct val="100000"/>
              </a:lnSpc>
              <a:spcBef>
                <a:spcPts val="0"/>
              </a:spcBef>
              <a:spcAft>
                <a:spcPts val="0"/>
              </a:spcAft>
              <a:buClr>
                <a:srgbClr val="000000"/>
              </a:buClr>
              <a:buSzPts val="4300"/>
              <a:buNone/>
              <a:defRPr sz="4300" b="1">
                <a:solidFill>
                  <a:srgbClr val="000000"/>
                </a:solidFill>
              </a:defRPr>
            </a:lvl4pPr>
            <a:lvl5pPr lvl="4" algn="ctr">
              <a:lnSpc>
                <a:spcPct val="100000"/>
              </a:lnSpc>
              <a:spcBef>
                <a:spcPts val="0"/>
              </a:spcBef>
              <a:spcAft>
                <a:spcPts val="0"/>
              </a:spcAft>
              <a:buClr>
                <a:srgbClr val="000000"/>
              </a:buClr>
              <a:buSzPts val="4300"/>
              <a:buNone/>
              <a:defRPr sz="4300" b="1">
                <a:solidFill>
                  <a:srgbClr val="000000"/>
                </a:solidFill>
              </a:defRPr>
            </a:lvl5pPr>
            <a:lvl6pPr lvl="5" algn="ctr">
              <a:lnSpc>
                <a:spcPct val="100000"/>
              </a:lnSpc>
              <a:spcBef>
                <a:spcPts val="0"/>
              </a:spcBef>
              <a:spcAft>
                <a:spcPts val="0"/>
              </a:spcAft>
              <a:buClr>
                <a:srgbClr val="000000"/>
              </a:buClr>
              <a:buSzPts val="4300"/>
              <a:buNone/>
              <a:defRPr sz="4300" b="1">
                <a:solidFill>
                  <a:srgbClr val="000000"/>
                </a:solidFill>
              </a:defRPr>
            </a:lvl6pPr>
            <a:lvl7pPr lvl="6" algn="ctr">
              <a:lnSpc>
                <a:spcPct val="100000"/>
              </a:lnSpc>
              <a:spcBef>
                <a:spcPts val="0"/>
              </a:spcBef>
              <a:spcAft>
                <a:spcPts val="0"/>
              </a:spcAft>
              <a:buClr>
                <a:srgbClr val="000000"/>
              </a:buClr>
              <a:buSzPts val="4300"/>
              <a:buNone/>
              <a:defRPr sz="4300" b="1">
                <a:solidFill>
                  <a:srgbClr val="000000"/>
                </a:solidFill>
              </a:defRPr>
            </a:lvl7pPr>
            <a:lvl8pPr lvl="7" algn="ctr">
              <a:lnSpc>
                <a:spcPct val="100000"/>
              </a:lnSpc>
              <a:spcBef>
                <a:spcPts val="0"/>
              </a:spcBef>
              <a:spcAft>
                <a:spcPts val="0"/>
              </a:spcAft>
              <a:buClr>
                <a:srgbClr val="000000"/>
              </a:buClr>
              <a:buSzPts val="4300"/>
              <a:buNone/>
              <a:defRPr sz="4300" b="1">
                <a:solidFill>
                  <a:srgbClr val="000000"/>
                </a:solidFill>
              </a:defRPr>
            </a:lvl8pPr>
            <a:lvl9pPr lvl="8" algn="ctr">
              <a:lnSpc>
                <a:spcPct val="100000"/>
              </a:lnSpc>
              <a:spcBef>
                <a:spcPts val="0"/>
              </a:spcBef>
              <a:spcAft>
                <a:spcPts val="0"/>
              </a:spcAft>
              <a:buClr>
                <a:srgbClr val="000000"/>
              </a:buClr>
              <a:buSzPts val="4300"/>
              <a:buNone/>
              <a:defRPr sz="4300" b="1">
                <a:solidFill>
                  <a:srgbClr val="000000"/>
                </a:solidFill>
              </a:defRPr>
            </a:lvl9pPr>
          </a:lstStyle>
          <a:p>
            <a:endParaRPr/>
          </a:p>
        </p:txBody>
      </p:sp>
      <p:sp>
        <p:nvSpPr>
          <p:cNvPr id="97" name="Google Shape;97;p5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a:endParaRPr/>
          </a:p>
        </p:txBody>
      </p:sp>
      <p:sp>
        <p:nvSpPr>
          <p:cNvPr id="98" name="Google Shape;98;p51"/>
          <p:cNvSpPr txBox="1">
            <a:spLocks noGrp="1"/>
          </p:cNvSpPr>
          <p:nvPr>
            <p:ph type="body" idx="2"/>
          </p:nvPr>
        </p:nvSpPr>
        <p:spPr>
          <a:xfrm>
            <a:off x="4899825" y="1375125"/>
            <a:ext cx="3532800" cy="2115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99" name="Google Shape;99;p5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act">
  <p:cSld name="BLANK_1_2">
    <p:spTree>
      <p:nvGrpSpPr>
        <p:cNvPr id="1" name="Shape 100"/>
        <p:cNvGrpSpPr/>
        <p:nvPr/>
      </p:nvGrpSpPr>
      <p:grpSpPr>
        <a:xfrm>
          <a:off x="0" y="0"/>
          <a:ext cx="0" cy="0"/>
          <a:chOff x="0" y="0"/>
          <a:chExt cx="0" cy="0"/>
        </a:xfrm>
      </p:grpSpPr>
      <p:sp>
        <p:nvSpPr>
          <p:cNvPr id="101" name="Google Shape;101;p5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102" name="Google Shape;102;p52"/>
          <p:cNvSpPr txBox="1"/>
          <p:nvPr/>
        </p:nvSpPr>
        <p:spPr>
          <a:xfrm>
            <a:off x="2290800" y="1218400"/>
            <a:ext cx="1812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ES" sz="2800" b="1" i="0" u="none" strike="noStrike" cap="none">
                <a:solidFill>
                  <a:srgbClr val="000000"/>
                </a:solidFill>
                <a:latin typeface="Helvetica Neue"/>
                <a:ea typeface="Helvetica Neue"/>
                <a:cs typeface="Helvetica Neue"/>
                <a:sym typeface="Helvetica Neue"/>
              </a:rPr>
              <a:t>Contact</a:t>
            </a:r>
            <a:endParaRPr sz="2800" b="1" i="0" u="none" strike="noStrike" cap="none">
              <a:solidFill>
                <a:srgbClr val="000000"/>
              </a:solidFill>
              <a:latin typeface="Helvetica Neue"/>
              <a:ea typeface="Helvetica Neue"/>
              <a:cs typeface="Helvetica Neue"/>
              <a:sym typeface="Helvetica Neue"/>
            </a:endParaRPr>
          </a:p>
        </p:txBody>
      </p:sp>
      <p:sp>
        <p:nvSpPr>
          <p:cNvPr id="103" name="Google Shape;103;p52"/>
          <p:cNvSpPr txBox="1"/>
          <p:nvPr/>
        </p:nvSpPr>
        <p:spPr>
          <a:xfrm>
            <a:off x="2290800" y="1928050"/>
            <a:ext cx="4136100" cy="1792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s-ES" sz="1350" b="1" i="0" u="none" strike="noStrike" cap="none">
                <a:solidFill>
                  <a:srgbClr val="151B26"/>
                </a:solidFill>
                <a:highlight>
                  <a:srgbClr val="F6F8F9"/>
                </a:highlight>
                <a:latin typeface="Helvetica Neue"/>
                <a:ea typeface="Helvetica Neue"/>
                <a:cs typeface="Helvetica Neue"/>
                <a:sym typeface="Helvetica Neue"/>
              </a:rPr>
              <a:t>General Secretariat for Synod of Bishops</a:t>
            </a:r>
            <a:endParaRPr sz="1500" b="1"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200" b="0" i="0" u="none" strike="noStrike" cap="none">
                <a:solidFill>
                  <a:srgbClr val="151B26"/>
                </a:solidFill>
                <a:highlight>
                  <a:srgbClr val="F6F8F9"/>
                </a:highlight>
                <a:latin typeface="Helvetica Neue"/>
                <a:ea typeface="Helvetica Neue"/>
                <a:cs typeface="Helvetica Neue"/>
                <a:sym typeface="Helvetica Neue"/>
              </a:rPr>
              <a:t>Via della Conciliazione 34 - 00120 Città del Vaticano</a:t>
            </a: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endParaRPr sz="1200" b="0" i="0" u="none" strike="noStrike" cap="none">
              <a:solidFill>
                <a:srgbClr val="151B26"/>
              </a:solidFill>
              <a:highlight>
                <a:srgbClr val="F6F8F9"/>
              </a:highlight>
              <a:latin typeface="Helvetica Neue"/>
              <a:ea typeface="Helvetica Neue"/>
              <a:cs typeface="Helvetica Neue"/>
              <a:sym typeface="Helvetica Neue"/>
            </a:endParaRPr>
          </a:p>
          <a:p>
            <a:pPr marL="0" marR="0" lvl="0" indent="0" algn="l" rtl="0">
              <a:lnSpc>
                <a:spcPct val="115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Phone: </a:t>
            </a:r>
            <a:r>
              <a:rPr lang="es-ES" sz="1200" b="0" i="0" u="none" strike="noStrike" cap="none">
                <a:solidFill>
                  <a:srgbClr val="151B26"/>
                </a:solidFill>
                <a:highlight>
                  <a:srgbClr val="F6F8F9"/>
                </a:highlight>
                <a:latin typeface="Helvetica Neue"/>
                <a:ea typeface="Helvetica Neue"/>
                <a:cs typeface="Helvetica Neue"/>
                <a:sym typeface="Helvetica Neue"/>
              </a:rPr>
              <a:t>(+39) 06 698 84821 / 84324</a:t>
            </a:r>
            <a:endParaRPr sz="12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200" b="0" i="0" u="none" strike="noStrike" cap="none">
                <a:solidFill>
                  <a:schemeClr val="dk1"/>
                </a:solidFill>
                <a:highlight>
                  <a:srgbClr val="F6F8F9"/>
                </a:highlight>
                <a:latin typeface="Helvetica Neue"/>
                <a:ea typeface="Helvetica Neue"/>
                <a:cs typeface="Helvetica Neue"/>
                <a:sym typeface="Helvetica Neue"/>
              </a:rPr>
              <a:t>synodus@synod.va</a:t>
            </a:r>
            <a:r>
              <a:rPr lang="es-ES" sz="1200" b="0" i="0" u="none" strike="noStrike" cap="none">
                <a:solidFill>
                  <a:srgbClr val="000000"/>
                </a:solidFill>
                <a:latin typeface="Helvetica Neue"/>
                <a:ea typeface="Helvetica Neue"/>
                <a:cs typeface="Helvetica Neue"/>
                <a:sym typeface="Helvetica Neue"/>
              </a:rPr>
              <a:t> </a:t>
            </a:r>
            <a:endParaRPr sz="1200" b="0" i="0" u="none" strike="noStrike" cap="none">
              <a:solidFill>
                <a:srgbClr val="000000"/>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100"/>
              <a:buFont typeface="Arial"/>
              <a:buNone/>
            </a:pPr>
            <a:r>
              <a:rPr lang="es-ES" sz="1200" b="0" i="0" u="sng" strike="noStrike" cap="none">
                <a:solidFill>
                  <a:schemeClr val="hlink"/>
                </a:solidFill>
                <a:latin typeface="Helvetica Neue"/>
                <a:ea typeface="Helvetica Neue"/>
                <a:cs typeface="Helvetica Neue"/>
                <a:sym typeface="Helvetica Neue"/>
                <a:hlinkClick r:id="rId2"/>
              </a:rPr>
              <a:t>www.synod.va</a:t>
            </a:r>
            <a:endParaRPr sz="1200" b="0" i="0" u="none" strike="noStrike" cap="none">
              <a:solidFill>
                <a:srgbClr val="000000"/>
              </a:solidFill>
              <a:latin typeface="Helvetica Neue"/>
              <a:ea typeface="Helvetica Neue"/>
              <a:cs typeface="Helvetica Neue"/>
              <a:sym typeface="Helvetica Neue"/>
            </a:endParaRPr>
          </a:p>
        </p:txBody>
      </p:sp>
      <p:pic>
        <p:nvPicPr>
          <p:cNvPr id="104" name="Google Shape;104;p52">
            <a:hlinkClick r:id="rId3"/>
          </p:cNvPr>
          <p:cNvPicPr preferRelativeResize="0"/>
          <p:nvPr/>
        </p:nvPicPr>
        <p:blipFill rotWithShape="1">
          <a:blip r:embed="rId4">
            <a:alphaModFix/>
          </a:blip>
          <a:srcRect/>
          <a:stretch/>
        </p:blipFill>
        <p:spPr>
          <a:xfrm>
            <a:off x="2854076" y="3799726"/>
            <a:ext cx="330397" cy="330400"/>
          </a:xfrm>
          <a:prstGeom prst="rect">
            <a:avLst/>
          </a:prstGeom>
          <a:noFill/>
          <a:ln>
            <a:noFill/>
          </a:ln>
        </p:spPr>
      </p:pic>
      <p:pic>
        <p:nvPicPr>
          <p:cNvPr id="105" name="Google Shape;105;p52">
            <a:hlinkClick r:id="rId5"/>
          </p:cNvPr>
          <p:cNvPicPr preferRelativeResize="0"/>
          <p:nvPr/>
        </p:nvPicPr>
        <p:blipFill rotWithShape="1">
          <a:blip r:embed="rId6">
            <a:alphaModFix/>
          </a:blip>
          <a:srcRect/>
          <a:stretch/>
        </p:blipFill>
        <p:spPr>
          <a:xfrm>
            <a:off x="3348849" y="3822605"/>
            <a:ext cx="284639" cy="284641"/>
          </a:xfrm>
          <a:prstGeom prst="rect">
            <a:avLst/>
          </a:prstGeom>
          <a:noFill/>
          <a:ln>
            <a:noFill/>
          </a:ln>
        </p:spPr>
      </p:pic>
      <p:cxnSp>
        <p:nvCxnSpPr>
          <p:cNvPr id="106" name="Google Shape;106;p52"/>
          <p:cNvCxnSpPr/>
          <p:nvPr/>
        </p:nvCxnSpPr>
        <p:spPr>
          <a:xfrm>
            <a:off x="2405075" y="1785950"/>
            <a:ext cx="3334800" cy="0"/>
          </a:xfrm>
          <a:prstGeom prst="straightConnector1">
            <a:avLst/>
          </a:prstGeom>
          <a:noFill/>
          <a:ln w="19050" cap="flat" cmpd="sng">
            <a:solidFill>
              <a:srgbClr val="DEAB6F"/>
            </a:solidFill>
            <a:prstDash val="solid"/>
            <a:round/>
            <a:headEnd type="none" w="sm" len="sm"/>
            <a:tailEnd type="none" w="sm" len="sm"/>
          </a:ln>
        </p:spPr>
      </p:cxnSp>
      <p:pic>
        <p:nvPicPr>
          <p:cNvPr id="107" name="Google Shape;107;p52">
            <a:hlinkClick r:id="rId7"/>
          </p:cNvPr>
          <p:cNvPicPr preferRelativeResize="0"/>
          <p:nvPr/>
        </p:nvPicPr>
        <p:blipFill rotWithShape="1">
          <a:blip r:embed="rId8">
            <a:alphaModFix/>
          </a:blip>
          <a:srcRect l="2417" r="2416"/>
          <a:stretch/>
        </p:blipFill>
        <p:spPr>
          <a:xfrm>
            <a:off x="2405075" y="3822614"/>
            <a:ext cx="284625" cy="284625"/>
          </a:xfrm>
          <a:prstGeom prst="rect">
            <a:avLst/>
          </a:prstGeom>
          <a:noFill/>
          <a:ln>
            <a:noFill/>
          </a:ln>
        </p:spPr>
      </p:pic>
      <p:pic>
        <p:nvPicPr>
          <p:cNvPr id="108" name="Google Shape;108;p52">
            <a:hlinkClick r:id="rId5"/>
          </p:cNvPr>
          <p:cNvPicPr preferRelativeResize="0"/>
          <p:nvPr/>
        </p:nvPicPr>
        <p:blipFill rotWithShape="1">
          <a:blip r:embed="rId9">
            <a:alphaModFix/>
          </a:blip>
          <a:srcRect t="2325" b="2326"/>
          <a:stretch/>
        </p:blipFill>
        <p:spPr>
          <a:xfrm>
            <a:off x="3797849" y="3822605"/>
            <a:ext cx="284638" cy="2846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 you">
  <p:cSld name="BLANK_1_1">
    <p:spTree>
      <p:nvGrpSpPr>
        <p:cNvPr id="1" name="Shape 109"/>
        <p:cNvGrpSpPr/>
        <p:nvPr/>
      </p:nvGrpSpPr>
      <p:grpSpPr>
        <a:xfrm>
          <a:off x="0" y="0"/>
          <a:ext cx="0" cy="0"/>
          <a:chOff x="0" y="0"/>
          <a:chExt cx="0" cy="0"/>
        </a:xfrm>
      </p:grpSpPr>
      <p:sp>
        <p:nvSpPr>
          <p:cNvPr id="110" name="Google Shape;110;p53"/>
          <p:cNvSpPr/>
          <p:nvPr/>
        </p:nvSpPr>
        <p:spPr>
          <a:xfrm>
            <a:off x="-79325" y="-52900"/>
            <a:ext cx="9308400" cy="5262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900"/>
              <a:buFont typeface="Arial"/>
              <a:buNone/>
            </a:pPr>
            <a:endParaRPr sz="4900" b="0" i="0" u="none" strike="noStrike" cap="none">
              <a:solidFill>
                <a:srgbClr val="B21444"/>
              </a:solidFill>
              <a:latin typeface="Helvetica Neue"/>
              <a:ea typeface="Helvetica Neue"/>
              <a:cs typeface="Helvetica Neue"/>
              <a:sym typeface="Helvetica Neue"/>
            </a:endParaRPr>
          </a:p>
        </p:txBody>
      </p:sp>
      <p:sp>
        <p:nvSpPr>
          <p:cNvPr id="111" name="Google Shape;111;p53"/>
          <p:cNvSpPr txBox="1">
            <a:spLocks noGrp="1"/>
          </p:cNvSpPr>
          <p:nvPr>
            <p:ph type="title"/>
          </p:nvPr>
        </p:nvSpPr>
        <p:spPr>
          <a:xfrm>
            <a:off x="324000" y="2151600"/>
            <a:ext cx="8454300" cy="840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DE8F32"/>
              </a:buClr>
              <a:buSzPts val="2800"/>
              <a:buNone/>
              <a:defRPr sz="4900" b="0">
                <a:solidFill>
                  <a:srgbClr val="DE8F32"/>
                </a:solidFill>
                <a:latin typeface="Helvetica Neue"/>
                <a:ea typeface="Helvetica Neue"/>
                <a:cs typeface="Helvetica Neue"/>
                <a:sym typeface="Helvetica Neue"/>
              </a:defRPr>
            </a:lvl1pPr>
            <a:lvl2pPr lvl="1" algn="ctr">
              <a:lnSpc>
                <a:spcPct val="100000"/>
              </a:lnSpc>
              <a:spcBef>
                <a:spcPts val="0"/>
              </a:spcBef>
              <a:spcAft>
                <a:spcPts val="0"/>
              </a:spcAft>
              <a:buClr>
                <a:srgbClr val="DE8F32"/>
              </a:buClr>
              <a:buSzPts val="2800"/>
              <a:buNone/>
              <a:defRPr>
                <a:solidFill>
                  <a:srgbClr val="DE8F32"/>
                </a:solidFill>
              </a:defRPr>
            </a:lvl2pPr>
            <a:lvl3pPr lvl="2" algn="ctr">
              <a:lnSpc>
                <a:spcPct val="100000"/>
              </a:lnSpc>
              <a:spcBef>
                <a:spcPts val="0"/>
              </a:spcBef>
              <a:spcAft>
                <a:spcPts val="0"/>
              </a:spcAft>
              <a:buClr>
                <a:srgbClr val="DE8F32"/>
              </a:buClr>
              <a:buSzPts val="2800"/>
              <a:buNone/>
              <a:defRPr>
                <a:solidFill>
                  <a:srgbClr val="DE8F32"/>
                </a:solidFill>
              </a:defRPr>
            </a:lvl3pPr>
            <a:lvl4pPr lvl="3" algn="ctr">
              <a:lnSpc>
                <a:spcPct val="100000"/>
              </a:lnSpc>
              <a:spcBef>
                <a:spcPts val="0"/>
              </a:spcBef>
              <a:spcAft>
                <a:spcPts val="0"/>
              </a:spcAft>
              <a:buClr>
                <a:srgbClr val="DE8F32"/>
              </a:buClr>
              <a:buSzPts val="2800"/>
              <a:buNone/>
              <a:defRPr>
                <a:solidFill>
                  <a:srgbClr val="DE8F32"/>
                </a:solidFill>
              </a:defRPr>
            </a:lvl4pPr>
            <a:lvl5pPr lvl="4" algn="ctr">
              <a:lnSpc>
                <a:spcPct val="100000"/>
              </a:lnSpc>
              <a:spcBef>
                <a:spcPts val="0"/>
              </a:spcBef>
              <a:spcAft>
                <a:spcPts val="0"/>
              </a:spcAft>
              <a:buClr>
                <a:srgbClr val="DE8F32"/>
              </a:buClr>
              <a:buSzPts val="2800"/>
              <a:buNone/>
              <a:defRPr>
                <a:solidFill>
                  <a:srgbClr val="DE8F32"/>
                </a:solidFill>
              </a:defRPr>
            </a:lvl5pPr>
            <a:lvl6pPr lvl="5" algn="ctr">
              <a:lnSpc>
                <a:spcPct val="100000"/>
              </a:lnSpc>
              <a:spcBef>
                <a:spcPts val="0"/>
              </a:spcBef>
              <a:spcAft>
                <a:spcPts val="0"/>
              </a:spcAft>
              <a:buClr>
                <a:srgbClr val="DE8F32"/>
              </a:buClr>
              <a:buSzPts val="2800"/>
              <a:buNone/>
              <a:defRPr>
                <a:solidFill>
                  <a:srgbClr val="DE8F32"/>
                </a:solidFill>
              </a:defRPr>
            </a:lvl6pPr>
            <a:lvl7pPr lvl="6" algn="ctr">
              <a:lnSpc>
                <a:spcPct val="100000"/>
              </a:lnSpc>
              <a:spcBef>
                <a:spcPts val="0"/>
              </a:spcBef>
              <a:spcAft>
                <a:spcPts val="0"/>
              </a:spcAft>
              <a:buClr>
                <a:srgbClr val="DE8F32"/>
              </a:buClr>
              <a:buSzPts val="2800"/>
              <a:buNone/>
              <a:defRPr>
                <a:solidFill>
                  <a:srgbClr val="DE8F32"/>
                </a:solidFill>
              </a:defRPr>
            </a:lvl7pPr>
            <a:lvl8pPr lvl="7" algn="ctr">
              <a:lnSpc>
                <a:spcPct val="100000"/>
              </a:lnSpc>
              <a:spcBef>
                <a:spcPts val="0"/>
              </a:spcBef>
              <a:spcAft>
                <a:spcPts val="0"/>
              </a:spcAft>
              <a:buClr>
                <a:srgbClr val="DE8F32"/>
              </a:buClr>
              <a:buSzPts val="2800"/>
              <a:buNone/>
              <a:defRPr>
                <a:solidFill>
                  <a:srgbClr val="DE8F32"/>
                </a:solidFill>
              </a:defRPr>
            </a:lvl8pPr>
            <a:lvl9pPr lvl="8" algn="ctr">
              <a:lnSpc>
                <a:spcPct val="100000"/>
              </a:lnSpc>
              <a:spcBef>
                <a:spcPts val="0"/>
              </a:spcBef>
              <a:spcAft>
                <a:spcPts val="0"/>
              </a:spcAft>
              <a:buClr>
                <a:srgbClr val="DE8F32"/>
              </a:buClr>
              <a:buSzPts val="2800"/>
              <a:buNone/>
              <a:defRPr>
                <a:solidFill>
                  <a:srgbClr val="DE8F3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112"/>
        <p:cNvGrpSpPr/>
        <p:nvPr/>
      </p:nvGrpSpPr>
      <p:grpSpPr>
        <a:xfrm>
          <a:off x="0" y="0"/>
          <a:ext cx="0" cy="0"/>
          <a:chOff x="0" y="0"/>
          <a:chExt cx="0" cy="0"/>
        </a:xfrm>
      </p:grpSpPr>
      <p:pic>
        <p:nvPicPr>
          <p:cNvPr id="113" name="Google Shape;113;p54"/>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114" name="Google Shape;114;p54"/>
          <p:cNvSpPr txBox="1">
            <a:spLocks noGrp="1"/>
          </p:cNvSpPr>
          <p:nvPr>
            <p:ph type="sldNum" idx="12"/>
          </p:nvPr>
        </p:nvSpPr>
        <p:spPr>
          <a:xfrm>
            <a:off x="8530331" y="428771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115" name="Google Shape;115;p54"/>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and text" type="tx">
  <p:cSld name="TITLE_AND_BODY">
    <p:spTree>
      <p:nvGrpSpPr>
        <p:cNvPr id="1" name="Shape 17"/>
        <p:cNvGrpSpPr/>
        <p:nvPr/>
      </p:nvGrpSpPr>
      <p:grpSpPr>
        <a:xfrm>
          <a:off x="0" y="0"/>
          <a:ext cx="0" cy="0"/>
          <a:chOff x="0" y="0"/>
          <a:chExt cx="0" cy="0"/>
        </a:xfrm>
      </p:grpSpPr>
      <p:sp>
        <p:nvSpPr>
          <p:cNvPr id="18" name="Google Shape;18;p39"/>
          <p:cNvSpPr/>
          <p:nvPr/>
        </p:nvSpPr>
        <p:spPr>
          <a:xfrm>
            <a:off x="0" y="-25"/>
            <a:ext cx="45750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000" b="0" i="0" u="none" strike="noStrike" cap="none">
              <a:solidFill>
                <a:srgbClr val="000000"/>
              </a:solidFill>
              <a:latin typeface="Helvetica Neue"/>
              <a:ea typeface="Helvetica Neue"/>
              <a:cs typeface="Helvetica Neue"/>
              <a:sym typeface="Helvetica Neue"/>
            </a:endParaRPr>
          </a:p>
        </p:txBody>
      </p:sp>
      <p:sp>
        <p:nvSpPr>
          <p:cNvPr id="19" name="Google Shape;19;p39"/>
          <p:cNvSpPr txBox="1">
            <a:spLocks noGrp="1"/>
          </p:cNvSpPr>
          <p:nvPr>
            <p:ph type="body" idx="1"/>
          </p:nvPr>
        </p:nvSpPr>
        <p:spPr>
          <a:xfrm>
            <a:off x="4879050" y="1586675"/>
            <a:ext cx="2816400" cy="18246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20" name="Google Shape;20;p3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and two columns text">
  <p:cSld name="Photo and two columns text">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276300" y="1227975"/>
            <a:ext cx="4802700" cy="6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23" name="Google Shape;23;p40"/>
          <p:cNvSpPr txBox="1">
            <a:spLocks noGrp="1"/>
          </p:cNvSpPr>
          <p:nvPr>
            <p:ph type="body" idx="1"/>
          </p:nvPr>
        </p:nvSpPr>
        <p:spPr>
          <a:xfrm>
            <a:off x="2834750" y="1946650"/>
            <a:ext cx="2244300" cy="2127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24" name="Google Shape;24;p40"/>
          <p:cNvSpPr/>
          <p:nvPr/>
        </p:nvSpPr>
        <p:spPr>
          <a:xfrm>
            <a:off x="5298375" y="0"/>
            <a:ext cx="38457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Put the photo over this grey rectangle.</a:t>
            </a:r>
            <a:endParaRPr sz="12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25" name="Google Shape;25;p40"/>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26" name="Google Shape;26;p4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27" name="Google Shape;27;p40"/>
          <p:cNvSpPr txBox="1">
            <a:spLocks noGrp="1"/>
          </p:cNvSpPr>
          <p:nvPr>
            <p:ph type="body" idx="3"/>
          </p:nvPr>
        </p:nvSpPr>
        <p:spPr>
          <a:xfrm>
            <a:off x="276300" y="1946650"/>
            <a:ext cx="2244300" cy="2127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31" name="Google Shape;31;p41"/>
          <p:cNvSpPr txBox="1">
            <a:spLocks noGrp="1"/>
          </p:cNvSpPr>
          <p:nvPr>
            <p:ph type="dt" idx="10"/>
          </p:nvPr>
        </p:nvSpPr>
        <p:spPr>
          <a:xfrm>
            <a:off x="3581400" y="4729162"/>
            <a:ext cx="2133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41"/>
          <p:cNvSpPr txBox="1">
            <a:spLocks noGrp="1"/>
          </p:cNvSpPr>
          <p:nvPr>
            <p:ph type="ftr" idx="11"/>
          </p:nvPr>
        </p:nvSpPr>
        <p:spPr>
          <a:xfrm>
            <a:off x="5715000" y="4729162"/>
            <a:ext cx="2895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4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photo" type="blank">
  <p:cSld name="BLANK">
    <p:spTree>
      <p:nvGrpSpPr>
        <p:cNvPr id="1" name="Shape 34"/>
        <p:cNvGrpSpPr/>
        <p:nvPr/>
      </p:nvGrpSpPr>
      <p:grpSpPr>
        <a:xfrm>
          <a:off x="0" y="0"/>
          <a:ext cx="0" cy="0"/>
          <a:chOff x="0" y="0"/>
          <a:chExt cx="0" cy="0"/>
        </a:xfrm>
      </p:grpSpPr>
      <p:sp>
        <p:nvSpPr>
          <p:cNvPr id="35" name="Google Shape;35;p42"/>
          <p:cNvSpPr/>
          <p:nvPr/>
        </p:nvSpPr>
        <p:spPr>
          <a:xfrm>
            <a:off x="125" y="0"/>
            <a:ext cx="9144000" cy="5143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Put the photo over this grey rectangle.</a:t>
            </a:r>
            <a:endParaRPr sz="1200" b="0" i="0" u="none" strike="noStrike" cap="none">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dk1"/>
              </a:buClr>
              <a:buSzPts val="1100"/>
              <a:buFont typeface="Arial"/>
              <a:buNone/>
            </a:pPr>
            <a:r>
              <a:rPr lang="es-ES" sz="1200" b="0" i="0" u="none" strike="noStrike" cap="none">
                <a:solidFill>
                  <a:schemeClr val="dk1"/>
                </a:solidFill>
                <a:latin typeface="Helvetica Neue"/>
                <a:ea typeface="Helvetica Neue"/>
                <a:cs typeface="Helvetica Neue"/>
                <a:sym typeface="Helvetica Neue"/>
              </a:rPr>
              <a:t>If necessary, cut it following the rectangle’s size.</a:t>
            </a:r>
            <a:endParaRPr sz="1200" b="0" i="0" u="none" strike="noStrike" cap="none">
              <a:solidFill>
                <a:srgbClr val="000000"/>
              </a:solidFill>
              <a:latin typeface="Arial"/>
              <a:ea typeface="Arial"/>
              <a:cs typeface="Arial"/>
              <a:sym typeface="Arial"/>
            </a:endParaRPr>
          </a:p>
        </p:txBody>
      </p:sp>
      <p:sp>
        <p:nvSpPr>
          <p:cNvPr id="36" name="Google Shape;36;p4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37" name="Google Shape;37;p42"/>
          <p:cNvSpPr txBox="1">
            <a:spLocks noGrp="1"/>
          </p:cNvSpPr>
          <p:nvPr>
            <p:ph type="body" idx="1"/>
          </p:nvPr>
        </p:nvSpPr>
        <p:spPr>
          <a:xfrm>
            <a:off x="678375" y="1670625"/>
            <a:ext cx="5082900" cy="1154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1pPr>
            <a:lvl2pPr marL="914400" lvl="1"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2pPr>
            <a:lvl3pPr marL="1371600" lvl="2"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3pPr>
            <a:lvl4pPr marL="1828800" lvl="3"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4pPr>
            <a:lvl5pPr marL="2286000" lvl="4"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5pPr>
            <a:lvl6pPr marL="2743200" lvl="5"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6pPr>
            <a:lvl7pPr marL="3200400" lvl="6"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7pPr>
            <a:lvl8pPr marL="3657600" lvl="7"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8pPr>
            <a:lvl9pPr marL="4114800" lvl="8" indent="-304800" algn="l">
              <a:lnSpc>
                <a:spcPct val="115000"/>
              </a:lnSpc>
              <a:spcBef>
                <a:spcPts val="0"/>
              </a:spcBef>
              <a:spcAft>
                <a:spcPts val="0"/>
              </a:spcAft>
              <a:buSzPts val="1200"/>
              <a:buFont typeface="Helvetica Neue"/>
              <a:buChar char="■"/>
              <a:defRPr>
                <a:latin typeface="Helvetica Neue"/>
                <a:ea typeface="Helvetica Neue"/>
                <a:cs typeface="Helvetica Neue"/>
                <a:sym typeface="Helvetica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38"/>
        <p:cNvGrpSpPr/>
        <p:nvPr/>
      </p:nvGrpSpPr>
      <p:grpSpPr>
        <a:xfrm>
          <a:off x="0" y="0"/>
          <a:ext cx="0" cy="0"/>
          <a:chOff x="0" y="0"/>
          <a:chExt cx="0" cy="0"/>
        </a:xfrm>
      </p:grpSpPr>
      <p:sp>
        <p:nvSpPr>
          <p:cNvPr id="39" name="Google Shape;39;p43"/>
          <p:cNvSpPr/>
          <p:nvPr/>
        </p:nvSpPr>
        <p:spPr>
          <a:xfrm>
            <a:off x="-20700" y="-62100"/>
            <a:ext cx="9210600" cy="520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 name="Google Shape;40;p43"/>
          <p:cNvPicPr preferRelativeResize="0"/>
          <p:nvPr/>
        </p:nvPicPr>
        <p:blipFill rotWithShape="1">
          <a:blip r:embed="rId2">
            <a:alphaModFix/>
          </a:blip>
          <a:srcRect t="-17496" r="-2447" b="29969"/>
          <a:stretch/>
        </p:blipFill>
        <p:spPr>
          <a:xfrm>
            <a:off x="2138850" y="2454475"/>
            <a:ext cx="6469975" cy="2689026"/>
          </a:xfrm>
          <a:prstGeom prst="rect">
            <a:avLst/>
          </a:prstGeom>
          <a:noFill/>
          <a:ln>
            <a:noFill/>
          </a:ln>
        </p:spPr>
      </p:pic>
      <p:pic>
        <p:nvPicPr>
          <p:cNvPr id="41" name="Google Shape;41;p43"/>
          <p:cNvPicPr preferRelativeResize="0"/>
          <p:nvPr/>
        </p:nvPicPr>
        <p:blipFill rotWithShape="1">
          <a:blip r:embed="rId2">
            <a:alphaModFix/>
          </a:blip>
          <a:srcRect l="-16011" t="-41084" r="13563" b="39665"/>
          <a:stretch/>
        </p:blipFill>
        <p:spPr>
          <a:xfrm rot="10800000" flipH="1">
            <a:off x="2764950" y="-71575"/>
            <a:ext cx="6469975" cy="3116000"/>
          </a:xfrm>
          <a:prstGeom prst="rect">
            <a:avLst/>
          </a:prstGeom>
          <a:noFill/>
          <a:ln>
            <a:noFill/>
          </a:ln>
        </p:spPr>
      </p:pic>
      <p:pic>
        <p:nvPicPr>
          <p:cNvPr id="42" name="Google Shape;42;p43"/>
          <p:cNvPicPr preferRelativeResize="0"/>
          <p:nvPr/>
        </p:nvPicPr>
        <p:blipFill rotWithShape="1">
          <a:blip r:embed="rId2">
            <a:alphaModFix/>
          </a:blip>
          <a:srcRect l="57885" t="8301" r="-17059" b="-24906"/>
          <a:stretch/>
        </p:blipFill>
        <p:spPr>
          <a:xfrm rot="10800000" flipH="1">
            <a:off x="-27400" y="1522725"/>
            <a:ext cx="3617975" cy="3468375"/>
          </a:xfrm>
          <a:prstGeom prst="rect">
            <a:avLst/>
          </a:prstGeom>
          <a:noFill/>
          <a:ln>
            <a:noFill/>
          </a:ln>
        </p:spPr>
      </p:pic>
      <p:sp>
        <p:nvSpPr>
          <p:cNvPr id="43" name="Google Shape;43;p4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44" name="Google Shape;44;p43"/>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000" b="0" i="0" u="none" strike="noStrike" cap="none">
                <a:solidFill>
                  <a:srgbClr val="595959"/>
                </a:solidFill>
                <a:latin typeface="Helvetica Neue"/>
                <a:ea typeface="Helvetica Neue"/>
                <a:cs typeface="Helvetica Neue"/>
                <a:sym typeface="Helvetica Neue"/>
              </a:rPr>
              <a:t>www.synod.va</a:t>
            </a:r>
            <a:endParaRPr sz="1000" b="0" i="0" u="none" strike="noStrike" cap="none">
              <a:solidFill>
                <a:srgbClr val="595959"/>
              </a:solidFill>
              <a:latin typeface="Helvetica Neue"/>
              <a:ea typeface="Helvetica Neue"/>
              <a:cs typeface="Helvetica Neue"/>
              <a:sym typeface="Helvetica Neue"/>
            </a:endParaRPr>
          </a:p>
        </p:txBody>
      </p:sp>
      <p:sp>
        <p:nvSpPr>
          <p:cNvPr id="45" name="Google Shape;45;p43"/>
          <p:cNvSpPr txBox="1">
            <a:spLocks noGrp="1"/>
          </p:cNvSpPr>
          <p:nvPr>
            <p:ph type="title"/>
          </p:nvPr>
        </p:nvSpPr>
        <p:spPr>
          <a:xfrm>
            <a:off x="125" y="1266900"/>
            <a:ext cx="9144000" cy="17043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lgn="l">
              <a:lnSpc>
                <a:spcPct val="100000"/>
              </a:lnSpc>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a:endParaRPr/>
          </a:p>
        </p:txBody>
      </p:sp>
      <p:sp>
        <p:nvSpPr>
          <p:cNvPr id="46" name="Google Shape;46;p43"/>
          <p:cNvSpPr txBox="1">
            <a:spLocks noGrp="1"/>
          </p:cNvSpPr>
          <p:nvPr>
            <p:ph type="subTitle" idx="1"/>
          </p:nvPr>
        </p:nvSpPr>
        <p:spPr>
          <a:xfrm>
            <a:off x="2350650" y="3047400"/>
            <a:ext cx="4442700" cy="555300"/>
          </a:xfrm>
          <a:prstGeom prst="rect">
            <a:avLst/>
          </a:prstGeom>
          <a:noFill/>
          <a:ln>
            <a:noFill/>
          </a:ln>
        </p:spPr>
        <p:txBody>
          <a:bodyPr spcFirstLastPara="1" wrap="square" lIns="91425" tIns="91425" rIns="91425" bIns="91425" anchor="b" anchorCtr="0">
            <a:normAutofit/>
          </a:bodyPr>
          <a:lstStyle>
            <a:lvl1pPr lvl="0" algn="ctr">
              <a:lnSpc>
                <a:spcPct val="115000"/>
              </a:lnSpc>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lnSpc>
                <a:spcPct val="115000"/>
              </a:lnSpc>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a:endParaRPr/>
          </a:p>
        </p:txBody>
      </p:sp>
      <p:pic>
        <p:nvPicPr>
          <p:cNvPr id="47" name="Google Shape;47;p43"/>
          <p:cNvPicPr preferRelativeResize="0"/>
          <p:nvPr/>
        </p:nvPicPr>
        <p:blipFill rotWithShape="1">
          <a:blip r:embed="rId3">
            <a:alphaModFix/>
          </a:blip>
          <a:srcRect/>
          <a:stretch/>
        </p:blipFill>
        <p:spPr>
          <a:xfrm>
            <a:off x="1850" y="4132375"/>
            <a:ext cx="1135299" cy="100452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p:cSld name="BLANK_2_1">
    <p:spTree>
      <p:nvGrpSpPr>
        <p:cNvPr id="1" name="Shape 48"/>
        <p:cNvGrpSpPr/>
        <p:nvPr/>
      </p:nvGrpSpPr>
      <p:grpSpPr>
        <a:xfrm>
          <a:off x="0" y="0"/>
          <a:ext cx="0" cy="0"/>
          <a:chOff x="0" y="0"/>
          <a:chExt cx="0" cy="0"/>
        </a:xfrm>
      </p:grpSpPr>
      <p:pic>
        <p:nvPicPr>
          <p:cNvPr id="49" name="Google Shape;49;p44"/>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50" name="Google Shape;50;p44"/>
          <p:cNvSpPr txBox="1">
            <a:spLocks noGrp="1"/>
          </p:cNvSpPr>
          <p:nvPr>
            <p:ph type="body" idx="1"/>
          </p:nvPr>
        </p:nvSpPr>
        <p:spPr>
          <a:xfrm>
            <a:off x="1253250" y="1789500"/>
            <a:ext cx="6637500" cy="1412100"/>
          </a:xfrm>
          <a:prstGeom prst="rect">
            <a:avLst/>
          </a:prstGeom>
          <a:noFill/>
          <a:ln>
            <a:noFill/>
          </a:ln>
        </p:spPr>
        <p:txBody>
          <a:bodyPr spcFirstLastPara="1" wrap="square" lIns="91425" tIns="91425" rIns="91425" bIns="91425" anchor="t" anchorCtr="0">
            <a:normAutofit/>
          </a:bodyPr>
          <a:lstStyle>
            <a:lvl1pPr marL="457200" lvl="0"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marL="914400" lvl="1"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marL="1371600" lvl="2"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marL="1828800" lvl="3"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marL="2286000" lvl="4"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marL="2743200" lvl="5"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marL="3200400" lvl="6"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marL="3657600" lvl="7"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marL="4114800" lvl="8" indent="-330200" algn="ctr">
              <a:lnSpc>
                <a:spcPct val="115000"/>
              </a:lnSpc>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a:endParaRPr/>
          </a:p>
        </p:txBody>
      </p:sp>
      <p:sp>
        <p:nvSpPr>
          <p:cNvPr id="51" name="Google Shape;51;p44"/>
          <p:cNvSpPr txBox="1">
            <a:spLocks noGrp="1"/>
          </p:cNvSpPr>
          <p:nvPr>
            <p:ph type="subTitle" idx="2"/>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52" name="Google Shape;52;p4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pic>
        <p:nvPicPr>
          <p:cNvPr id="54" name="Google Shape;54;p45"/>
          <p:cNvPicPr preferRelativeResize="0"/>
          <p:nvPr/>
        </p:nvPicPr>
        <p:blipFill rotWithShape="1">
          <a:blip r:embed="rId2">
            <a:alphaModFix/>
          </a:blip>
          <a:srcRect l="19" r="19"/>
          <a:stretch/>
        </p:blipFill>
        <p:spPr>
          <a:xfrm>
            <a:off x="1850" y="0"/>
            <a:ext cx="9140301" cy="5143501"/>
          </a:xfrm>
          <a:prstGeom prst="rect">
            <a:avLst/>
          </a:prstGeom>
          <a:noFill/>
          <a:ln>
            <a:noFill/>
          </a:ln>
        </p:spPr>
      </p:pic>
      <p:sp>
        <p:nvSpPr>
          <p:cNvPr id="55" name="Google Shape;55;p45"/>
          <p:cNvSpPr txBox="1">
            <a:spLocks noGrp="1"/>
          </p:cNvSpPr>
          <p:nvPr>
            <p:ph type="body" idx="1"/>
          </p:nvPr>
        </p:nvSpPr>
        <p:spPr>
          <a:xfrm>
            <a:off x="1073700" y="3975530"/>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rgbClr val="000000"/>
              </a:buClr>
              <a:buSzPts val="2800"/>
              <a:buFont typeface="Helvetica Neue"/>
              <a:buNone/>
              <a:defRPr sz="2800" b="1">
                <a:solidFill>
                  <a:srgbClr val="000000"/>
                </a:solidFill>
                <a:latin typeface="Helvetica Neue"/>
                <a:ea typeface="Helvetica Neue"/>
                <a:cs typeface="Helvetica Neue"/>
                <a:sym typeface="Helvetica Neue"/>
              </a:defRPr>
            </a:lvl1pPr>
          </a:lstStyle>
          <a:p>
            <a:endParaRPr/>
          </a:p>
        </p:txBody>
      </p:sp>
      <p:sp>
        <p:nvSpPr>
          <p:cNvPr id="56" name="Google Shape;56;p4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and text" type="twoColTx">
  <p:cSld name="TITLE_AND_TWO_COLUMNS">
    <p:spTree>
      <p:nvGrpSpPr>
        <p:cNvPr id="1" name="Shape 57"/>
        <p:cNvGrpSpPr/>
        <p:nvPr/>
      </p:nvGrpSpPr>
      <p:grpSpPr>
        <a:xfrm>
          <a:off x="0" y="0"/>
          <a:ext cx="0" cy="0"/>
          <a:chOff x="0" y="0"/>
          <a:chExt cx="0" cy="0"/>
        </a:xfrm>
      </p:grpSpPr>
      <p:sp>
        <p:nvSpPr>
          <p:cNvPr id="58" name="Google Shape;58;p46"/>
          <p:cNvSpPr txBox="1">
            <a:spLocks noGrp="1"/>
          </p:cNvSpPr>
          <p:nvPr>
            <p:ph type="title"/>
          </p:nvPr>
        </p:nvSpPr>
        <p:spPr>
          <a:xfrm>
            <a:off x="846225" y="1353925"/>
            <a:ext cx="3203700" cy="504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1pPr>
            <a:lvl2pPr lvl="1"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2pPr>
            <a:lvl3pPr lvl="2"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3pPr>
            <a:lvl4pPr lvl="3"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4pPr>
            <a:lvl5pPr lvl="4"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5pPr>
            <a:lvl6pPr lvl="5"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6pPr>
            <a:lvl7pPr lvl="6"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7pPr>
            <a:lvl8pPr lvl="7"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8pPr>
            <a:lvl9pPr lvl="8" algn="l">
              <a:lnSpc>
                <a:spcPct val="100000"/>
              </a:lnSpc>
              <a:spcBef>
                <a:spcPts val="0"/>
              </a:spcBef>
              <a:spcAft>
                <a:spcPts val="0"/>
              </a:spcAft>
              <a:buSzPts val="2500"/>
              <a:buFont typeface="Helvetica Neue"/>
              <a:buNone/>
              <a:defRPr sz="2500">
                <a:latin typeface="Helvetica Neue"/>
                <a:ea typeface="Helvetica Neue"/>
                <a:cs typeface="Helvetica Neue"/>
                <a:sym typeface="Helvetica Neue"/>
              </a:defRPr>
            </a:lvl9pPr>
          </a:lstStyle>
          <a:p>
            <a:endParaRPr/>
          </a:p>
        </p:txBody>
      </p:sp>
      <p:sp>
        <p:nvSpPr>
          <p:cNvPr id="59" name="Google Shape;59;p46"/>
          <p:cNvSpPr txBox="1">
            <a:spLocks noGrp="1"/>
          </p:cNvSpPr>
          <p:nvPr>
            <p:ph type="subTitle" idx="1"/>
          </p:nvPr>
        </p:nvSpPr>
        <p:spPr>
          <a:xfrm>
            <a:off x="224775" y="119000"/>
            <a:ext cx="3252600" cy="393600"/>
          </a:xfrm>
          <a:prstGeom prst="rect">
            <a:avLst/>
          </a:prstGeom>
          <a:noFill/>
          <a:ln>
            <a:noFill/>
          </a:ln>
        </p:spPr>
        <p:txBody>
          <a:bodyPr spcFirstLastPara="1" wrap="square" lIns="91425" tIns="91425" rIns="91425" bIns="91425" anchor="t" anchorCtr="0">
            <a:normAutofit/>
          </a:bodyPr>
          <a:lstStyle>
            <a:lvl1pPr marR="0" lv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lgn="l">
              <a:lnSpc>
                <a:spcPct val="115000"/>
              </a:lnSpc>
              <a:spcBef>
                <a:spcPts val="0"/>
              </a:spcBef>
              <a:spcAft>
                <a:spcPts val="0"/>
              </a:spcAft>
              <a:buSzPts val="1100"/>
              <a:buNone/>
              <a:defRPr sz="1100"/>
            </a:lvl2pPr>
            <a:lvl3pPr lvl="2" algn="l">
              <a:lnSpc>
                <a:spcPct val="115000"/>
              </a:lnSpc>
              <a:spcBef>
                <a:spcPts val="0"/>
              </a:spcBef>
              <a:spcAft>
                <a:spcPts val="0"/>
              </a:spcAft>
              <a:buSzPts val="1100"/>
              <a:buNone/>
              <a:defRPr sz="1100"/>
            </a:lvl3pPr>
            <a:lvl4pPr lvl="3" algn="l">
              <a:lnSpc>
                <a:spcPct val="115000"/>
              </a:lnSpc>
              <a:spcBef>
                <a:spcPts val="0"/>
              </a:spcBef>
              <a:spcAft>
                <a:spcPts val="0"/>
              </a:spcAft>
              <a:buSzPts val="1100"/>
              <a:buNone/>
              <a:defRPr sz="1100"/>
            </a:lvl4pPr>
            <a:lvl5pPr lvl="4" algn="l">
              <a:lnSpc>
                <a:spcPct val="115000"/>
              </a:lnSpc>
              <a:spcBef>
                <a:spcPts val="0"/>
              </a:spcBef>
              <a:spcAft>
                <a:spcPts val="0"/>
              </a:spcAft>
              <a:buSzPts val="1100"/>
              <a:buNone/>
              <a:defRPr sz="1100"/>
            </a:lvl5pPr>
            <a:lvl6pPr lvl="5" algn="l">
              <a:lnSpc>
                <a:spcPct val="115000"/>
              </a:lnSpc>
              <a:spcBef>
                <a:spcPts val="0"/>
              </a:spcBef>
              <a:spcAft>
                <a:spcPts val="0"/>
              </a:spcAft>
              <a:buSzPts val="1100"/>
              <a:buNone/>
              <a:defRPr sz="1100"/>
            </a:lvl6pPr>
            <a:lvl7pPr lvl="6" algn="l">
              <a:lnSpc>
                <a:spcPct val="115000"/>
              </a:lnSpc>
              <a:spcBef>
                <a:spcPts val="0"/>
              </a:spcBef>
              <a:spcAft>
                <a:spcPts val="0"/>
              </a:spcAft>
              <a:buSzPts val="1100"/>
              <a:buNone/>
              <a:defRPr sz="1100"/>
            </a:lvl7pPr>
            <a:lvl8pPr lvl="7" algn="l">
              <a:lnSpc>
                <a:spcPct val="115000"/>
              </a:lnSpc>
              <a:spcBef>
                <a:spcPts val="0"/>
              </a:spcBef>
              <a:spcAft>
                <a:spcPts val="0"/>
              </a:spcAft>
              <a:buSzPts val="1100"/>
              <a:buNone/>
              <a:defRPr sz="1100"/>
            </a:lvl8pPr>
            <a:lvl9pPr lvl="8" algn="l">
              <a:lnSpc>
                <a:spcPct val="115000"/>
              </a:lnSpc>
              <a:spcBef>
                <a:spcPts val="0"/>
              </a:spcBef>
              <a:spcAft>
                <a:spcPts val="0"/>
              </a:spcAft>
              <a:buSzPts val="1100"/>
              <a:buNone/>
              <a:defRPr sz="1100"/>
            </a:lvl9pPr>
          </a:lstStyle>
          <a:p>
            <a:endParaRPr/>
          </a:p>
        </p:txBody>
      </p:sp>
      <p:sp>
        <p:nvSpPr>
          <p:cNvPr id="60" name="Google Shape;60;p46"/>
          <p:cNvSpPr txBox="1">
            <a:spLocks noGrp="1"/>
          </p:cNvSpPr>
          <p:nvPr>
            <p:ph type="body" idx="2"/>
          </p:nvPr>
        </p:nvSpPr>
        <p:spPr>
          <a:xfrm>
            <a:off x="846225" y="1915750"/>
            <a:ext cx="3203700" cy="23670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marL="914400" lvl="1"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marL="1371600" lvl="2"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marL="1828800" lvl="3"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marL="2286000" lvl="4"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marL="2743200" lvl="5"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marL="3200400" lvl="6"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marL="3657600" lvl="7"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marL="4114800" lvl="8" indent="-304800" algn="l">
              <a:lnSpc>
                <a:spcPct val="115000"/>
              </a:lnSpc>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a:endParaRPr/>
          </a:p>
        </p:txBody>
      </p:sp>
      <p:sp>
        <p:nvSpPr>
          <p:cNvPr id="61" name="Google Shape;61;p4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595959"/>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sp>
        <p:nvSpPr>
          <p:cNvPr id="62" name="Google Shape;62;p46"/>
          <p:cNvSpPr/>
          <p:nvPr/>
        </p:nvSpPr>
        <p:spPr>
          <a:xfrm>
            <a:off x="4813800" y="512500"/>
            <a:ext cx="3609000" cy="4060800"/>
          </a:xfrm>
          <a:prstGeom prst="rect">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Put the photo over this grey rectangle.</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s-ES" sz="1200" b="0" i="0" u="none" strike="noStrike" cap="none">
                <a:solidFill>
                  <a:srgbClr val="000000"/>
                </a:solidFill>
                <a:latin typeface="Helvetica Neue"/>
                <a:ea typeface="Helvetica Neue"/>
                <a:cs typeface="Helvetica Neue"/>
                <a:sym typeface="Helvetica Neue"/>
              </a:rPr>
              <a:t>If necessary, cut it following the rectangle’s size.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37"/>
          <p:cNvPicPr preferRelativeResize="0"/>
          <p:nvPr/>
        </p:nvPicPr>
        <p:blipFill rotWithShape="1">
          <a:blip r:embed="rId19">
            <a:alphaModFix/>
          </a:blip>
          <a:srcRect l="19" r="19"/>
          <a:stretch/>
        </p:blipFill>
        <p:spPr>
          <a:xfrm>
            <a:off x="1850" y="0"/>
            <a:ext cx="9140301" cy="5143501"/>
          </a:xfrm>
          <a:prstGeom prst="rect">
            <a:avLst/>
          </a:prstGeom>
          <a:noFill/>
          <a:ln>
            <a:noFill/>
          </a:ln>
        </p:spPr>
      </p:pic>
      <p:sp>
        <p:nvSpPr>
          <p:cNvPr id="7" name="Google Shape;7;p3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58585"/>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s-ES"/>
              <a:t>‹#›</a:t>
            </a:fld>
            <a:endParaRPr/>
          </a:p>
        </p:txBody>
      </p:sp>
      <p:pic>
        <p:nvPicPr>
          <p:cNvPr id="8" name="Google Shape;8;p37"/>
          <p:cNvPicPr preferRelativeResize="0"/>
          <p:nvPr/>
        </p:nvPicPr>
        <p:blipFill rotWithShape="1">
          <a:blip r:embed="rId20">
            <a:alphaModFix/>
          </a:blip>
          <a:srcRect/>
          <a:stretch/>
        </p:blipFill>
        <p:spPr>
          <a:xfrm>
            <a:off x="1850" y="4132375"/>
            <a:ext cx="1135299" cy="1004523"/>
          </a:xfrm>
          <a:prstGeom prst="rect">
            <a:avLst/>
          </a:prstGeom>
          <a:noFill/>
          <a:ln>
            <a:noFill/>
          </a:ln>
        </p:spPr>
      </p:pic>
      <p:sp>
        <p:nvSpPr>
          <p:cNvPr id="9" name="Google Shape;9;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9pPr>
          </a:lstStyle>
          <a:p>
            <a:endParaRPr/>
          </a:p>
        </p:txBody>
      </p:sp>
      <p:sp>
        <p:nvSpPr>
          <p:cNvPr id="10" name="Google Shape;10;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1pPr>
            <a:lvl2pPr marL="914400" marR="0" lvl="1"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2pPr>
            <a:lvl3pPr marL="1371600" marR="0" lvl="2"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3pPr>
            <a:lvl4pPr marL="1828800" marR="0" lvl="3"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4pPr>
            <a:lvl5pPr marL="2286000" marR="0" lvl="4"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5pPr>
            <a:lvl6pPr marL="2743200" marR="0" lvl="5"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6pPr>
            <a:lvl7pPr marL="3200400" marR="0" lvl="6"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7pPr>
            <a:lvl8pPr marL="3657600" marR="0" lvl="7"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8pPr>
            <a:lvl9pPr marL="4114800" marR="0" lvl="8" indent="-304800" algn="l" rtl="0">
              <a:lnSpc>
                <a:spcPct val="115000"/>
              </a:lnSpc>
              <a:spcBef>
                <a:spcPts val="0"/>
              </a:spcBef>
              <a:spcAft>
                <a:spcPts val="0"/>
              </a:spcAft>
              <a:buClr>
                <a:srgbClr val="DE8F32"/>
              </a:buClr>
              <a:buSzPts val="1200"/>
              <a:buFont typeface="Helvetica Neue"/>
              <a:buChar char="■"/>
              <a:defRPr sz="1200" b="0" i="0" u="none" strike="noStrike" cap="none">
                <a:solidFill>
                  <a:schemeClr val="dk1"/>
                </a:solidFill>
                <a:latin typeface="Helvetica Neue"/>
                <a:ea typeface="Helvetica Neue"/>
                <a:cs typeface="Helvetica Neue"/>
                <a:sym typeface="Helvetica Neue"/>
              </a:defRPr>
            </a:lvl9pPr>
          </a:lstStyle>
          <a:p>
            <a:endParaRPr/>
          </a:p>
        </p:txBody>
      </p:sp>
      <p:sp>
        <p:nvSpPr>
          <p:cNvPr id="11" name="Google Shape;11;p37"/>
          <p:cNvSpPr txBox="1"/>
          <p:nvPr/>
        </p:nvSpPr>
        <p:spPr>
          <a:xfrm>
            <a:off x="5796000" y="4685836"/>
            <a:ext cx="3000000" cy="3387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s-ES" sz="1000" b="0" i="0" u="none" strike="noStrike" cap="none">
                <a:solidFill>
                  <a:srgbClr val="595959"/>
                </a:solidFill>
                <a:latin typeface="Helvetica Neue"/>
                <a:ea typeface="Helvetica Neue"/>
                <a:cs typeface="Helvetica Neue"/>
                <a:sym typeface="Helvetica Neue"/>
              </a:rPr>
              <a:t>www.synod.va</a:t>
            </a:r>
            <a:endParaRPr sz="1000" b="0" i="0" u="none" strike="noStrike" cap="none">
              <a:solidFill>
                <a:srgbClr val="595959"/>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2.vatican.va/content/francesco/en/speeches/2015/october/documents/papa-francesco_20151017_50-anniversario-sinodo.htm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
          <p:cNvPicPr preferRelativeResize="0"/>
          <p:nvPr/>
        </p:nvPicPr>
        <p:blipFill rotWithShape="1">
          <a:blip r:embed="rId3">
            <a:alphaModFix amt="10000"/>
          </a:blip>
          <a:srcRect l="25849" b="4168"/>
          <a:stretch/>
        </p:blipFill>
        <p:spPr>
          <a:xfrm>
            <a:off x="-89250" y="199075"/>
            <a:ext cx="4075501" cy="5023176"/>
          </a:xfrm>
          <a:prstGeom prst="rect">
            <a:avLst/>
          </a:prstGeom>
          <a:noFill/>
          <a:ln>
            <a:noFill/>
          </a:ln>
        </p:spPr>
      </p:pic>
      <p:sp>
        <p:nvSpPr>
          <p:cNvPr id="121" name="Google Shape;121;p1"/>
          <p:cNvSpPr txBox="1">
            <a:spLocks noGrp="1"/>
          </p:cNvSpPr>
          <p:nvPr>
            <p:ph type="title"/>
          </p:nvPr>
        </p:nvSpPr>
        <p:spPr>
          <a:xfrm>
            <a:off x="230921" y="1212837"/>
            <a:ext cx="8913079" cy="1576163"/>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22222"/>
              <a:buNone/>
            </a:pPr>
            <a:r>
              <a:rPr lang="es-ES">
                <a:latin typeface="Avenir"/>
                <a:ea typeface="Avenir"/>
                <a:cs typeface="Avenir"/>
                <a:sym typeface="Avenir"/>
              </a:rPr>
              <a:t>For a Synodal Church:</a:t>
            </a:r>
            <a:br>
              <a:rPr lang="es-ES">
                <a:latin typeface="Avenir"/>
                <a:ea typeface="Avenir"/>
                <a:cs typeface="Avenir"/>
                <a:sym typeface="Avenir"/>
              </a:rPr>
            </a:br>
            <a:r>
              <a:rPr lang="es-ES" sz="4000">
                <a:latin typeface="Avenir"/>
                <a:ea typeface="Avenir"/>
                <a:cs typeface="Avenir"/>
                <a:sym typeface="Avenir"/>
              </a:rPr>
              <a:t>Communion, Participation, and Mission</a:t>
            </a:r>
            <a:endParaRPr sz="4000">
              <a:solidFill>
                <a:srgbClr val="DE8F32"/>
              </a:solidFill>
              <a:latin typeface="Avenir"/>
              <a:ea typeface="Avenir"/>
              <a:cs typeface="Avenir"/>
              <a:sym typeface="Avenir"/>
            </a:endParaRPr>
          </a:p>
        </p:txBody>
      </p:sp>
      <p:sp>
        <p:nvSpPr>
          <p:cNvPr id="122" name="Google Shape;122;p1"/>
          <p:cNvSpPr txBox="1">
            <a:spLocks noGrp="1"/>
          </p:cNvSpPr>
          <p:nvPr>
            <p:ph type="subTitle" idx="1"/>
          </p:nvPr>
        </p:nvSpPr>
        <p:spPr>
          <a:xfrm>
            <a:off x="1693333" y="2855579"/>
            <a:ext cx="7360355" cy="1953487"/>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0"/>
              </a:spcBef>
              <a:spcAft>
                <a:spcPts val="0"/>
              </a:spcAft>
              <a:buSzPts val="2200"/>
              <a:buNone/>
            </a:pPr>
            <a:endParaRPr sz="2000" i="1">
              <a:solidFill>
                <a:srgbClr val="DE8F32"/>
              </a:solidFill>
              <a:latin typeface="Avenir"/>
              <a:ea typeface="Avenir"/>
              <a:cs typeface="Avenir"/>
              <a:sym typeface="Avenir"/>
            </a:endParaRPr>
          </a:p>
          <a:p>
            <a:pPr marL="0" lvl="0" indent="0" algn="ctr" rtl="0">
              <a:lnSpc>
                <a:spcPct val="90000"/>
              </a:lnSpc>
              <a:spcBef>
                <a:spcPts val="0"/>
              </a:spcBef>
              <a:spcAft>
                <a:spcPts val="0"/>
              </a:spcAft>
              <a:buSzPts val="2200"/>
              <a:buNone/>
            </a:pPr>
            <a:r>
              <a:rPr lang="es-ES" sz="2000" i="1">
                <a:solidFill>
                  <a:srgbClr val="DE8F32"/>
                </a:solidFill>
                <a:latin typeface="Avenir"/>
                <a:ea typeface="Avenir"/>
                <a:cs typeface="Avenir"/>
                <a:sym typeface="Avenir"/>
              </a:rPr>
              <a:t>General Secretariat of the Synod of Bishops</a:t>
            </a:r>
            <a:endParaRPr/>
          </a:p>
          <a:p>
            <a:pPr marL="0" lvl="0" indent="0" algn="ctr" rtl="0">
              <a:lnSpc>
                <a:spcPct val="90000"/>
              </a:lnSpc>
              <a:spcBef>
                <a:spcPts val="0"/>
              </a:spcBef>
              <a:spcAft>
                <a:spcPts val="0"/>
              </a:spcAft>
              <a:buSzPts val="2200"/>
              <a:buNone/>
            </a:pPr>
            <a:endParaRPr sz="2000">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10</a:t>
            </a:fld>
            <a:endParaRPr/>
          </a:p>
        </p:txBody>
      </p:sp>
      <p:pic>
        <p:nvPicPr>
          <p:cNvPr id="187" name="Google Shape;187;p10" descr="C:\Users\nathalie.becquart\Desktop\Synodes\Photos synode\IMG-20181016-WA0000.jpg"/>
          <p:cNvPicPr preferRelativeResize="0"/>
          <p:nvPr/>
        </p:nvPicPr>
        <p:blipFill rotWithShape="1">
          <a:blip r:embed="rId3">
            <a:alphaModFix/>
          </a:blip>
          <a:srcRect/>
          <a:stretch/>
        </p:blipFill>
        <p:spPr>
          <a:xfrm>
            <a:off x="1384638" y="31532"/>
            <a:ext cx="6214348" cy="46607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3200">
                <a:latin typeface="Avenir"/>
                <a:ea typeface="Avenir"/>
                <a:cs typeface="Avenir"/>
                <a:sym typeface="Avenir"/>
              </a:rPr>
              <a:t>From an event to a process</a:t>
            </a:r>
            <a:endParaRPr sz="3200">
              <a:latin typeface="Avenir"/>
              <a:ea typeface="Avenir"/>
              <a:cs typeface="Avenir"/>
              <a:sym typeface="Avenir"/>
            </a:endParaRPr>
          </a:p>
        </p:txBody>
      </p:sp>
      <p:sp>
        <p:nvSpPr>
          <p:cNvPr id="193" name="Google Shape;193;p11"/>
          <p:cNvSpPr txBox="1">
            <a:spLocks noGrp="1"/>
          </p:cNvSpPr>
          <p:nvPr>
            <p:ph type="body" idx="1"/>
          </p:nvPr>
        </p:nvSpPr>
        <p:spPr>
          <a:xfrm>
            <a:off x="868868" y="1152475"/>
            <a:ext cx="7963432" cy="3416400"/>
          </a:xfrm>
          <a:prstGeom prst="rect">
            <a:avLst/>
          </a:prstGeom>
          <a:noFill/>
          <a:ln>
            <a:noFill/>
          </a:ln>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SzPts val="1200"/>
              <a:buFont typeface="Noto Sans Symbols"/>
              <a:buChar char="⮚"/>
            </a:pPr>
            <a:r>
              <a:rPr lang="es-ES" sz="2200">
                <a:latin typeface="Avenir"/>
                <a:ea typeface="Avenir"/>
                <a:cs typeface="Avenir"/>
                <a:sym typeface="Avenir"/>
              </a:rPr>
              <a:t>What’s new in </a:t>
            </a:r>
            <a:r>
              <a:rPr lang="es-ES" sz="2200" i="1">
                <a:latin typeface="Avenir"/>
                <a:ea typeface="Avenir"/>
                <a:cs typeface="Avenir"/>
                <a:sym typeface="Avenir"/>
              </a:rPr>
              <a:t>Episcopalis Communio</a:t>
            </a:r>
            <a:endParaRPr/>
          </a:p>
          <a:p>
            <a:pPr marL="457200" lvl="0" indent="-228600" algn="l" rtl="0">
              <a:lnSpc>
                <a:spcPct val="115000"/>
              </a:lnSpc>
              <a:spcBef>
                <a:spcPts val="0"/>
              </a:spcBef>
              <a:spcAft>
                <a:spcPts val="0"/>
              </a:spcAft>
              <a:buSzPts val="1200"/>
              <a:buNone/>
            </a:pPr>
            <a:endParaRPr sz="2200">
              <a:latin typeface="Avenir"/>
              <a:ea typeface="Avenir"/>
              <a:cs typeface="Avenir"/>
              <a:sym typeface="Avenir"/>
            </a:endParaRPr>
          </a:p>
          <a:p>
            <a:pPr marL="82550" lvl="0" indent="0" algn="l" rtl="0">
              <a:lnSpc>
                <a:spcPct val="115000"/>
              </a:lnSpc>
              <a:spcBef>
                <a:spcPts val="0"/>
              </a:spcBef>
              <a:spcAft>
                <a:spcPts val="0"/>
              </a:spcAft>
              <a:buSzPts val="1200"/>
              <a:buNone/>
            </a:pPr>
            <a:r>
              <a:rPr lang="es-ES" sz="2200">
                <a:latin typeface="Avenir"/>
                <a:ea typeface="Avenir"/>
                <a:cs typeface="Avenir"/>
                <a:sym typeface="Avenir"/>
              </a:rPr>
              <a:t>Article 4: </a:t>
            </a:r>
            <a:r>
              <a:rPr lang="es-ES" sz="2200" i="1">
                <a:latin typeface="Avenir"/>
                <a:ea typeface="Avenir"/>
                <a:cs typeface="Avenir"/>
                <a:sym typeface="Avenir"/>
              </a:rPr>
              <a:t>Phases of the Synodal Assembly</a:t>
            </a:r>
            <a:endParaRPr sz="2200">
              <a:latin typeface="Avenir"/>
              <a:ea typeface="Avenir"/>
              <a:cs typeface="Avenir"/>
              <a:sym typeface="Avenir"/>
            </a:endParaRPr>
          </a:p>
          <a:p>
            <a:pPr marL="82550" lvl="0" indent="0" algn="l" rtl="0">
              <a:lnSpc>
                <a:spcPct val="115000"/>
              </a:lnSpc>
              <a:spcBef>
                <a:spcPts val="0"/>
              </a:spcBef>
              <a:spcAft>
                <a:spcPts val="0"/>
              </a:spcAft>
              <a:buSzPts val="1200"/>
              <a:buNone/>
            </a:pPr>
            <a:r>
              <a:rPr lang="es-ES" sz="2200">
                <a:latin typeface="Avenir"/>
                <a:ea typeface="Avenir"/>
                <a:cs typeface="Avenir"/>
                <a:sym typeface="Avenir"/>
              </a:rPr>
              <a:t>Each Synodal Assembly unfolds in a series of phases: </a:t>
            </a:r>
            <a:endParaRPr/>
          </a:p>
          <a:p>
            <a:pPr marL="596900" lvl="0" indent="-514350" algn="l" rtl="0">
              <a:lnSpc>
                <a:spcPct val="115000"/>
              </a:lnSpc>
              <a:spcBef>
                <a:spcPts val="0"/>
              </a:spcBef>
              <a:spcAft>
                <a:spcPts val="0"/>
              </a:spcAft>
              <a:buSzPts val="1200"/>
              <a:buFont typeface="Arial"/>
              <a:buAutoNum type="arabicPeriod"/>
            </a:pPr>
            <a:r>
              <a:rPr lang="es-ES" sz="2200">
                <a:latin typeface="Avenir"/>
                <a:ea typeface="Avenir"/>
                <a:cs typeface="Avenir"/>
                <a:sym typeface="Avenir"/>
              </a:rPr>
              <a:t>The preparatory phase</a:t>
            </a:r>
            <a:endParaRPr/>
          </a:p>
          <a:p>
            <a:pPr marL="596900" lvl="0" indent="-514350" algn="l" rtl="0">
              <a:lnSpc>
                <a:spcPct val="115000"/>
              </a:lnSpc>
              <a:spcBef>
                <a:spcPts val="0"/>
              </a:spcBef>
              <a:spcAft>
                <a:spcPts val="0"/>
              </a:spcAft>
              <a:buSzPts val="1200"/>
              <a:buFont typeface="Arial"/>
              <a:buAutoNum type="arabicPeriod"/>
            </a:pPr>
            <a:r>
              <a:rPr lang="es-ES" sz="2200">
                <a:latin typeface="Avenir"/>
                <a:ea typeface="Avenir"/>
                <a:cs typeface="Avenir"/>
                <a:sym typeface="Avenir"/>
              </a:rPr>
              <a:t>The discussion phase (also known as the phase of celebration)</a:t>
            </a:r>
            <a:endParaRPr/>
          </a:p>
          <a:p>
            <a:pPr marL="596900" lvl="0" indent="-514350" algn="l" rtl="0">
              <a:lnSpc>
                <a:spcPct val="115000"/>
              </a:lnSpc>
              <a:spcBef>
                <a:spcPts val="0"/>
              </a:spcBef>
              <a:spcAft>
                <a:spcPts val="0"/>
              </a:spcAft>
              <a:buSzPts val="1200"/>
              <a:buFont typeface="Arial"/>
              <a:buAutoNum type="arabicPeriod"/>
            </a:pPr>
            <a:r>
              <a:rPr lang="es-ES" sz="2200">
                <a:latin typeface="Avenir"/>
                <a:ea typeface="Avenir"/>
                <a:cs typeface="Avenir"/>
                <a:sym typeface="Avenir"/>
              </a:rPr>
              <a:t>The implementation phase</a:t>
            </a:r>
            <a:endParaRPr/>
          </a:p>
          <a:p>
            <a:pPr marL="457200" lvl="0" indent="-228600" algn="l" rtl="0">
              <a:lnSpc>
                <a:spcPct val="115000"/>
              </a:lnSpc>
              <a:spcBef>
                <a:spcPts val="0"/>
              </a:spcBef>
              <a:spcAft>
                <a:spcPts val="0"/>
              </a:spcAft>
              <a:buSzPts val="12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txBox="1">
            <a:spLocks noGrp="1"/>
          </p:cNvSpPr>
          <p:nvPr>
            <p:ph type="title"/>
          </p:nvPr>
        </p:nvSpPr>
        <p:spPr>
          <a:xfrm>
            <a:off x="176383" y="369712"/>
            <a:ext cx="8842679" cy="6534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ES" sz="2700" i="1">
                <a:latin typeface="Avenir"/>
                <a:ea typeface="Avenir"/>
                <a:cs typeface="Avenir"/>
                <a:sym typeface="Avenir"/>
              </a:rPr>
              <a:t>Episcopalis Communio </a:t>
            </a:r>
            <a:r>
              <a:rPr lang="es-ES" sz="2700">
                <a:latin typeface="Avenir"/>
                <a:ea typeface="Avenir"/>
                <a:cs typeface="Avenir"/>
                <a:sym typeface="Avenir"/>
              </a:rPr>
              <a:t>emphasizes the local phase</a:t>
            </a:r>
            <a:endParaRPr sz="2700">
              <a:latin typeface="Avenir"/>
              <a:ea typeface="Avenir"/>
              <a:cs typeface="Avenir"/>
              <a:sym typeface="Avenir"/>
            </a:endParaRPr>
          </a:p>
        </p:txBody>
      </p:sp>
      <p:sp>
        <p:nvSpPr>
          <p:cNvPr id="200" name="Google Shape;200;p12"/>
          <p:cNvSpPr txBox="1">
            <a:spLocks noGrp="1"/>
          </p:cNvSpPr>
          <p:nvPr>
            <p:ph type="body" idx="1"/>
          </p:nvPr>
        </p:nvSpPr>
        <p:spPr>
          <a:xfrm>
            <a:off x="899592" y="1059582"/>
            <a:ext cx="8023014" cy="3820684"/>
          </a:xfrm>
          <a:prstGeom prst="rect">
            <a:avLst/>
          </a:prstGeom>
          <a:noFill/>
          <a:ln>
            <a:noFill/>
          </a:ln>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SzPts val="1200"/>
              <a:buChar char="●"/>
            </a:pPr>
            <a:r>
              <a:rPr lang="es-ES" sz="1700">
                <a:solidFill>
                  <a:srgbClr val="000000"/>
                </a:solidFill>
                <a:latin typeface="Avenir"/>
                <a:ea typeface="Avenir"/>
                <a:cs typeface="Avenir"/>
                <a:sym typeface="Avenir"/>
              </a:rPr>
              <a:t>6. The Synod of Bishops must increasingly become a privileged instrument for </a:t>
            </a:r>
            <a:r>
              <a:rPr lang="es-ES" sz="1700" b="1" i="1">
                <a:solidFill>
                  <a:srgbClr val="000000"/>
                </a:solidFill>
                <a:latin typeface="Avenir"/>
                <a:ea typeface="Avenir"/>
                <a:cs typeface="Avenir"/>
                <a:sym typeface="Avenir"/>
              </a:rPr>
              <a:t>listening </a:t>
            </a:r>
            <a:r>
              <a:rPr lang="es-ES" sz="1700" b="1">
                <a:solidFill>
                  <a:srgbClr val="000000"/>
                </a:solidFill>
                <a:latin typeface="Avenir"/>
                <a:ea typeface="Avenir"/>
                <a:cs typeface="Avenir"/>
                <a:sym typeface="Avenir"/>
              </a:rPr>
              <a:t>to the People of God.</a:t>
            </a:r>
            <a:endParaRPr/>
          </a:p>
          <a:p>
            <a:pPr marL="457200" lvl="0" indent="-304800" algn="l" rtl="0">
              <a:lnSpc>
                <a:spcPct val="115000"/>
              </a:lnSpc>
              <a:spcBef>
                <a:spcPts val="0"/>
              </a:spcBef>
              <a:spcAft>
                <a:spcPts val="0"/>
              </a:spcAft>
              <a:buSzPts val="1200"/>
              <a:buChar char="●"/>
            </a:pPr>
            <a:r>
              <a:rPr lang="es-ES" sz="1700">
                <a:solidFill>
                  <a:srgbClr val="000000"/>
                </a:solidFill>
                <a:latin typeface="Avenir"/>
                <a:ea typeface="Avenir"/>
                <a:cs typeface="Avenir"/>
                <a:sym typeface="Avenir"/>
              </a:rPr>
              <a:t>7. The history of the Church bears ample witness to the </a:t>
            </a:r>
            <a:r>
              <a:rPr lang="es-ES" sz="1700" b="1">
                <a:solidFill>
                  <a:srgbClr val="000000"/>
                </a:solidFill>
                <a:latin typeface="Avenir"/>
                <a:ea typeface="Avenir"/>
                <a:cs typeface="Avenir"/>
                <a:sym typeface="Avenir"/>
              </a:rPr>
              <a:t>importance of consultation </a:t>
            </a:r>
            <a:r>
              <a:rPr lang="es-ES" sz="1700">
                <a:solidFill>
                  <a:srgbClr val="000000"/>
                </a:solidFill>
                <a:latin typeface="Avenir"/>
                <a:ea typeface="Avenir"/>
                <a:cs typeface="Avenir"/>
                <a:sym typeface="Avenir"/>
              </a:rPr>
              <a:t>for ascertaining the views of the Bishops and the faithful in matters pertaining to the Good of the Church. Hence, even in the preparation of Synodal Assemblies, it is very important that the consultation of all the particular Churches be given special attention. </a:t>
            </a:r>
            <a:endParaRPr/>
          </a:p>
          <a:p>
            <a:pPr marL="457200" lvl="0" indent="-304800" algn="l" rtl="0">
              <a:lnSpc>
                <a:spcPct val="115000"/>
              </a:lnSpc>
              <a:spcBef>
                <a:spcPts val="0"/>
              </a:spcBef>
              <a:spcAft>
                <a:spcPts val="0"/>
              </a:spcAft>
              <a:buSzPts val="1200"/>
              <a:buChar char="●"/>
            </a:pPr>
            <a:r>
              <a:rPr lang="es-ES" sz="1700" b="1">
                <a:solidFill>
                  <a:srgbClr val="000000"/>
                </a:solidFill>
                <a:latin typeface="Avenir"/>
                <a:ea typeface="Avenir"/>
                <a:cs typeface="Avenir"/>
                <a:sym typeface="Avenir"/>
              </a:rPr>
              <a:t>The synodal process not only has its point of departure but also its point of arrival in the People of God,</a:t>
            </a:r>
            <a:r>
              <a:rPr lang="es-ES" sz="1700">
                <a:solidFill>
                  <a:srgbClr val="000000"/>
                </a:solidFill>
                <a:latin typeface="Avenir"/>
                <a:ea typeface="Avenir"/>
                <a:cs typeface="Avenir"/>
                <a:sym typeface="Avenir"/>
              </a:rPr>
              <a:t> upon whom the gifts of grace bestowed by the Holy Spirit through the gathering of Bishops in Assembly must be poured out.</a:t>
            </a:r>
            <a:endParaRPr sz="1700">
              <a:solidFill>
                <a:srgbClr val="000000"/>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txBox="1">
            <a:spLocks noGrp="1"/>
          </p:cNvSpPr>
          <p:nvPr>
            <p:ph type="title"/>
          </p:nvPr>
        </p:nvSpPr>
        <p:spPr>
          <a:xfrm>
            <a:off x="341227" y="441177"/>
            <a:ext cx="8802773" cy="664256"/>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sz="2700" i="1">
                <a:latin typeface="Avenir"/>
                <a:ea typeface="Avenir"/>
                <a:cs typeface="Avenir"/>
                <a:sym typeface="Avenir"/>
              </a:rPr>
              <a:t>Episcopalis Communio </a:t>
            </a:r>
            <a:r>
              <a:rPr lang="es-ES" sz="2700">
                <a:latin typeface="Avenir"/>
                <a:ea typeface="Avenir"/>
                <a:cs typeface="Avenir"/>
                <a:sym typeface="Avenir"/>
              </a:rPr>
              <a:t>emphasizes the local phase</a:t>
            </a:r>
            <a:endParaRPr sz="2700">
              <a:latin typeface="Avenir"/>
              <a:ea typeface="Avenir"/>
              <a:cs typeface="Avenir"/>
              <a:sym typeface="Avenir"/>
            </a:endParaRPr>
          </a:p>
        </p:txBody>
      </p:sp>
      <p:sp>
        <p:nvSpPr>
          <p:cNvPr id="206" name="Google Shape;206;p13"/>
          <p:cNvSpPr txBox="1">
            <a:spLocks noGrp="1"/>
          </p:cNvSpPr>
          <p:nvPr>
            <p:ph type="body" idx="1"/>
          </p:nvPr>
        </p:nvSpPr>
        <p:spPr>
          <a:xfrm>
            <a:off x="311692" y="997229"/>
            <a:ext cx="8520600" cy="3416400"/>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es-ES" sz="2200">
                <a:latin typeface="Avenir"/>
                <a:ea typeface="Avenir"/>
                <a:cs typeface="Avenir"/>
                <a:sym typeface="Avenir"/>
              </a:rPr>
              <a:t>Article 6: </a:t>
            </a:r>
            <a:r>
              <a:rPr lang="es-ES" sz="2200" i="1">
                <a:latin typeface="Avenir"/>
                <a:ea typeface="Avenir"/>
                <a:cs typeface="Avenir"/>
                <a:sym typeface="Avenir"/>
              </a:rPr>
              <a:t>Consultation of the People of God</a:t>
            </a:r>
            <a:endParaRPr sz="2200">
              <a:latin typeface="Avenir"/>
              <a:ea typeface="Avenir"/>
              <a:cs typeface="Avenir"/>
              <a:sym typeface="Avenir"/>
            </a:endParaRPr>
          </a:p>
          <a:p>
            <a:pPr marL="609600" lvl="1" indent="0" algn="l" rtl="0">
              <a:lnSpc>
                <a:spcPct val="115000"/>
              </a:lnSpc>
              <a:spcBef>
                <a:spcPts val="0"/>
              </a:spcBef>
              <a:spcAft>
                <a:spcPts val="0"/>
              </a:spcAft>
              <a:buSzPts val="1200"/>
              <a:buNone/>
            </a:pPr>
            <a:r>
              <a:rPr lang="es-ES" sz="2200">
                <a:latin typeface="Avenir"/>
                <a:ea typeface="Avenir"/>
                <a:cs typeface="Avenir"/>
                <a:sym typeface="Avenir"/>
              </a:rPr>
              <a:t>§ 1. The consultation of the People of God takes place in the particular Churches </a:t>
            </a:r>
            <a:endParaRPr/>
          </a:p>
          <a:p>
            <a:pPr marL="609600" lvl="1" indent="0" algn="l" rtl="0">
              <a:lnSpc>
                <a:spcPct val="115000"/>
              </a:lnSpc>
              <a:spcBef>
                <a:spcPts val="0"/>
              </a:spcBef>
              <a:spcAft>
                <a:spcPts val="0"/>
              </a:spcAft>
              <a:buSzPts val="1200"/>
              <a:buNone/>
            </a:pPr>
            <a:r>
              <a:rPr lang="es-ES" sz="2200">
                <a:latin typeface="Avenir"/>
                <a:ea typeface="Avenir"/>
                <a:cs typeface="Avenir"/>
                <a:sym typeface="Avenir"/>
              </a:rPr>
              <a:t>[…]</a:t>
            </a:r>
            <a:endParaRPr/>
          </a:p>
          <a:p>
            <a:pPr marL="609600" lvl="1" indent="0" algn="l" rtl="0">
              <a:lnSpc>
                <a:spcPct val="115000"/>
              </a:lnSpc>
              <a:spcBef>
                <a:spcPts val="0"/>
              </a:spcBef>
              <a:spcAft>
                <a:spcPts val="0"/>
              </a:spcAft>
              <a:buSzPts val="1200"/>
              <a:buNone/>
            </a:pPr>
            <a:r>
              <a:rPr lang="es-ES" sz="2200">
                <a:latin typeface="Avenir"/>
                <a:ea typeface="Avenir"/>
                <a:cs typeface="Avenir"/>
                <a:sym typeface="Avenir"/>
              </a:rPr>
              <a:t>In each particular Church, the Bishops carry out the consultation of the People of God by recourse to the participatory bodies provided for by the law, without excluding other methods that they deem appropriate.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4"/>
          <p:cNvPicPr preferRelativeResize="0"/>
          <p:nvPr/>
        </p:nvPicPr>
        <p:blipFill rotWithShape="1">
          <a:blip r:embed="rId3">
            <a:alphaModFix/>
          </a:blip>
          <a:srcRect t="11395" b="14650"/>
          <a:stretch/>
        </p:blipFill>
        <p:spPr>
          <a:xfrm>
            <a:off x="4813800" y="512600"/>
            <a:ext cx="3608899" cy="4060923"/>
          </a:xfrm>
          <a:prstGeom prst="rect">
            <a:avLst/>
          </a:prstGeom>
          <a:noFill/>
          <a:ln>
            <a:noFill/>
          </a:ln>
        </p:spPr>
      </p:pic>
      <p:sp>
        <p:nvSpPr>
          <p:cNvPr id="212" name="Google Shape;212;p14"/>
          <p:cNvSpPr txBox="1">
            <a:spLocks noGrp="1"/>
          </p:cNvSpPr>
          <p:nvPr>
            <p:ph type="title"/>
          </p:nvPr>
        </p:nvSpPr>
        <p:spPr>
          <a:xfrm>
            <a:off x="280266" y="162465"/>
            <a:ext cx="4330692" cy="457858"/>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43999"/>
              <a:buFont typeface="Arial"/>
              <a:buNone/>
            </a:pPr>
            <a:r>
              <a:rPr lang="es-ES" sz="1900">
                <a:latin typeface="Avenir"/>
                <a:ea typeface="Avenir"/>
                <a:cs typeface="Avenir"/>
                <a:sym typeface="Avenir"/>
              </a:rPr>
              <a:t>Basic Question of the Synodal Process</a:t>
            </a:r>
            <a:endParaRPr sz="1900">
              <a:latin typeface="Avenir"/>
              <a:ea typeface="Avenir"/>
              <a:cs typeface="Avenir"/>
              <a:sym typeface="Avenir"/>
            </a:endParaRPr>
          </a:p>
        </p:txBody>
      </p:sp>
      <p:sp>
        <p:nvSpPr>
          <p:cNvPr id="213" name="Google Shape;213;p14"/>
          <p:cNvSpPr txBox="1">
            <a:spLocks noGrp="1"/>
          </p:cNvSpPr>
          <p:nvPr>
            <p:ph type="body" idx="2"/>
          </p:nvPr>
        </p:nvSpPr>
        <p:spPr>
          <a:xfrm>
            <a:off x="280559" y="620323"/>
            <a:ext cx="4447558" cy="1719532"/>
          </a:xfrm>
          <a:prstGeom prst="rect">
            <a:avLst/>
          </a:prstGeom>
          <a:noFill/>
          <a:ln>
            <a:noFill/>
          </a:ln>
        </p:spPr>
        <p:txBody>
          <a:bodyPr spcFirstLastPara="1" wrap="square" lIns="91425" tIns="91425" rIns="91425" bIns="91425" anchor="t" anchorCtr="0">
            <a:normAutofit fontScale="92500" lnSpcReduction="10000"/>
          </a:bodyPr>
          <a:lstStyle/>
          <a:p>
            <a:pPr marL="0" lvl="0" indent="0" algn="just" rtl="0">
              <a:lnSpc>
                <a:spcPct val="115000"/>
              </a:lnSpc>
              <a:spcBef>
                <a:spcPts val="0"/>
              </a:spcBef>
              <a:spcAft>
                <a:spcPts val="0"/>
              </a:spcAft>
              <a:buClr>
                <a:schemeClr val="dk1"/>
              </a:buClr>
              <a:buSzPct val="84942"/>
              <a:buNone/>
            </a:pPr>
            <a:r>
              <a:rPr lang="es-ES" sz="1400">
                <a:latin typeface="Avenir"/>
                <a:ea typeface="Avenir"/>
                <a:cs typeface="Avenir"/>
                <a:sym typeface="Avenir"/>
              </a:rPr>
              <a:t>A 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synodal Church?</a:t>
            </a:r>
            <a:endParaRPr/>
          </a:p>
          <a:p>
            <a:pPr marL="0" lvl="0" indent="0" algn="r" rtl="0">
              <a:lnSpc>
                <a:spcPct val="115000"/>
              </a:lnSpc>
              <a:spcBef>
                <a:spcPts val="0"/>
              </a:spcBef>
              <a:spcAft>
                <a:spcPts val="0"/>
              </a:spcAft>
              <a:buClr>
                <a:schemeClr val="dk1"/>
              </a:buClr>
              <a:buSzPct val="91476"/>
              <a:buNone/>
            </a:pPr>
            <a:r>
              <a:rPr lang="es-ES" sz="1300">
                <a:latin typeface="Avenir"/>
                <a:ea typeface="Avenir"/>
                <a:cs typeface="Avenir"/>
                <a:sym typeface="Avenir"/>
              </a:rPr>
              <a:t>(</a:t>
            </a:r>
            <a:r>
              <a:rPr lang="es-ES" sz="1300" i="1">
                <a:latin typeface="Avenir"/>
                <a:ea typeface="Avenir"/>
                <a:cs typeface="Avenir"/>
                <a:sym typeface="Avenir"/>
              </a:rPr>
              <a:t>PD</a:t>
            </a:r>
            <a:r>
              <a:rPr lang="es-ES" sz="1300">
                <a:latin typeface="Avenir"/>
                <a:ea typeface="Avenir"/>
                <a:cs typeface="Avenir"/>
                <a:sym typeface="Avenir"/>
              </a:rPr>
              <a:t>, 2)</a:t>
            </a:r>
            <a:endParaRPr sz="1300">
              <a:latin typeface="Avenir"/>
              <a:ea typeface="Avenir"/>
              <a:cs typeface="Avenir"/>
              <a:sym typeface="Avenir"/>
            </a:endParaRPr>
          </a:p>
        </p:txBody>
      </p:sp>
      <p:sp>
        <p:nvSpPr>
          <p:cNvPr id="214" name="Google Shape;214;p1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14</a:t>
            </a:fld>
            <a:endParaRPr/>
          </a:p>
        </p:txBody>
      </p:sp>
      <p:sp>
        <p:nvSpPr>
          <p:cNvPr id="215" name="Google Shape;215;p14"/>
          <p:cNvSpPr txBox="1"/>
          <p:nvPr/>
        </p:nvSpPr>
        <p:spPr>
          <a:xfrm>
            <a:off x="280266" y="2178902"/>
            <a:ext cx="4330691" cy="7237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836"/>
              <a:buFont typeface="Arial"/>
              <a:buNone/>
            </a:pPr>
            <a:r>
              <a:rPr lang="es-ES" sz="1900" b="1" i="0" u="none" strike="noStrike" cap="none">
                <a:solidFill>
                  <a:schemeClr val="dk1"/>
                </a:solidFill>
                <a:latin typeface="Avenir"/>
                <a:ea typeface="Avenir"/>
                <a:cs typeface="Avenir"/>
                <a:sym typeface="Avenir"/>
              </a:rPr>
              <a:t>The fundamental question for the consultation of the People of God</a:t>
            </a:r>
            <a:endParaRPr sz="1900" b="1" i="0" u="none" strike="noStrike" cap="none">
              <a:solidFill>
                <a:schemeClr val="dk1"/>
              </a:solidFill>
              <a:latin typeface="Avenir"/>
              <a:ea typeface="Avenir"/>
              <a:cs typeface="Avenir"/>
              <a:sym typeface="Avenir"/>
            </a:endParaRPr>
          </a:p>
        </p:txBody>
      </p:sp>
      <p:sp>
        <p:nvSpPr>
          <p:cNvPr id="216" name="Google Shape;216;p14"/>
          <p:cNvSpPr txBox="1"/>
          <p:nvPr/>
        </p:nvSpPr>
        <p:spPr>
          <a:xfrm>
            <a:off x="280266" y="2902609"/>
            <a:ext cx="4416374" cy="1661666"/>
          </a:xfrm>
          <a:prstGeom prst="rect">
            <a:avLst/>
          </a:prstGeom>
          <a:noFill/>
          <a:ln>
            <a:noFill/>
          </a:ln>
        </p:spPr>
        <p:txBody>
          <a:bodyPr spcFirstLastPara="1" wrap="square" lIns="91425" tIns="91425" rIns="91425" bIns="91425" anchor="ctr" anchorCtr="0">
            <a:normAutofit/>
          </a:bodyPr>
          <a:lstStyle/>
          <a:p>
            <a:pPr marL="152400" marR="0" lvl="0" indent="0" algn="just" rtl="0">
              <a:lnSpc>
                <a:spcPct val="115000"/>
              </a:lnSpc>
              <a:spcBef>
                <a:spcPts val="0"/>
              </a:spcBef>
              <a:spcAft>
                <a:spcPts val="0"/>
              </a:spcAft>
              <a:buClr>
                <a:srgbClr val="DE8F32"/>
              </a:buClr>
              <a:buSzPts val="1200"/>
              <a:buFont typeface="Helvetica Neue"/>
              <a:buNone/>
            </a:pPr>
            <a:r>
              <a:rPr lang="es-ES" sz="1400" b="0" i="1" u="none" strike="noStrike" cap="none">
                <a:solidFill>
                  <a:srgbClr val="000000"/>
                </a:solidFill>
                <a:latin typeface="Avenir"/>
                <a:ea typeface="Avenir"/>
                <a:cs typeface="Avenir"/>
                <a:sym typeface="Avenir"/>
              </a:rPr>
              <a:t>A synodal Church, in announcing the Gospel, “journeys together:” How is this “journeying together” happening today in your local Church? What steps does the Spirit invite us to take in order to grow in our “journeying together”? </a:t>
            </a:r>
            <a:endParaRPr/>
          </a:p>
          <a:p>
            <a:pPr marL="152400" marR="0" lvl="0" indent="0" algn="r" rtl="0">
              <a:lnSpc>
                <a:spcPct val="115000"/>
              </a:lnSpc>
              <a:spcBef>
                <a:spcPts val="0"/>
              </a:spcBef>
              <a:spcAft>
                <a:spcPts val="0"/>
              </a:spcAft>
              <a:buClr>
                <a:srgbClr val="DE8F32"/>
              </a:buClr>
              <a:buSzPts val="1200"/>
              <a:buFont typeface="Helvetica Neue"/>
              <a:buNone/>
            </a:pPr>
            <a:r>
              <a:rPr lang="es-ES" sz="1300" b="0" i="1" u="none" strike="noStrike" cap="none">
                <a:solidFill>
                  <a:srgbClr val="000000"/>
                </a:solidFill>
                <a:latin typeface="Avenir"/>
                <a:ea typeface="Avenir"/>
                <a:cs typeface="Avenir"/>
                <a:sym typeface="Avenir"/>
              </a:rPr>
              <a:t>(PD, 26)</a:t>
            </a:r>
            <a:endParaRPr sz="1300" b="0" i="1" u="none" strike="noStrike" cap="none">
              <a:solidFill>
                <a:srgbClr val="000000"/>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5"/>
          <p:cNvPicPr preferRelativeResize="0"/>
          <p:nvPr/>
        </p:nvPicPr>
        <p:blipFill rotWithShape="1">
          <a:blip r:embed="rId3">
            <a:alphaModFix/>
          </a:blip>
          <a:srcRect l="29338" t="37563" b="21693"/>
          <a:stretch/>
        </p:blipFill>
        <p:spPr>
          <a:xfrm>
            <a:off x="154100" y="3459925"/>
            <a:ext cx="2080524" cy="1532877"/>
          </a:xfrm>
          <a:prstGeom prst="rect">
            <a:avLst/>
          </a:prstGeom>
          <a:noFill/>
          <a:ln>
            <a:noFill/>
          </a:ln>
        </p:spPr>
      </p:pic>
      <p:pic>
        <p:nvPicPr>
          <p:cNvPr id="222" name="Google Shape;222;p15"/>
          <p:cNvPicPr preferRelativeResize="0"/>
          <p:nvPr/>
        </p:nvPicPr>
        <p:blipFill rotWithShape="1">
          <a:blip r:embed="rId4">
            <a:alphaModFix/>
          </a:blip>
          <a:srcRect r="11016"/>
          <a:stretch/>
        </p:blipFill>
        <p:spPr>
          <a:xfrm>
            <a:off x="2311325" y="3459925"/>
            <a:ext cx="2080527" cy="1532874"/>
          </a:xfrm>
          <a:prstGeom prst="rect">
            <a:avLst/>
          </a:prstGeom>
          <a:noFill/>
          <a:ln>
            <a:noFill/>
          </a:ln>
        </p:spPr>
      </p:pic>
      <p:pic>
        <p:nvPicPr>
          <p:cNvPr id="223" name="Google Shape;223;p15"/>
          <p:cNvPicPr preferRelativeResize="0"/>
          <p:nvPr/>
        </p:nvPicPr>
        <p:blipFill rotWithShape="1">
          <a:blip r:embed="rId5">
            <a:alphaModFix/>
          </a:blip>
          <a:srcRect l="13156"/>
          <a:stretch/>
        </p:blipFill>
        <p:spPr>
          <a:xfrm>
            <a:off x="154100" y="134850"/>
            <a:ext cx="4237752" cy="3175475"/>
          </a:xfrm>
          <a:prstGeom prst="rect">
            <a:avLst/>
          </a:prstGeom>
          <a:noFill/>
          <a:ln>
            <a:noFill/>
          </a:ln>
        </p:spPr>
      </p:pic>
      <p:pic>
        <p:nvPicPr>
          <p:cNvPr id="224" name="Google Shape;224;p15"/>
          <p:cNvPicPr preferRelativeResize="0"/>
          <p:nvPr/>
        </p:nvPicPr>
        <p:blipFill rotWithShape="1">
          <a:blip r:embed="rId6">
            <a:alphaModFix/>
          </a:blip>
          <a:srcRect l="22868" r="17716"/>
          <a:stretch/>
        </p:blipFill>
        <p:spPr>
          <a:xfrm>
            <a:off x="4557200" y="0"/>
            <a:ext cx="4599875" cy="5143501"/>
          </a:xfrm>
          <a:prstGeom prst="rect">
            <a:avLst/>
          </a:prstGeom>
          <a:noFill/>
          <a:ln>
            <a:noFill/>
          </a:ln>
        </p:spPr>
      </p:pic>
      <p:sp>
        <p:nvSpPr>
          <p:cNvPr id="225" name="Google Shape;225;p15"/>
          <p:cNvSpPr txBox="1">
            <a:spLocks noGrp="1"/>
          </p:cNvSpPr>
          <p:nvPr>
            <p:ph type="body" idx="1"/>
          </p:nvPr>
        </p:nvSpPr>
        <p:spPr>
          <a:xfrm>
            <a:off x="4411176" y="664630"/>
            <a:ext cx="4745899" cy="3024501"/>
          </a:xfrm>
          <a:prstGeom prst="rect">
            <a:avLst/>
          </a:prstGeom>
          <a:solidFill>
            <a:schemeClr val="lt1"/>
          </a:solidFill>
          <a:ln>
            <a:noFill/>
          </a:ln>
        </p:spPr>
        <p:txBody>
          <a:bodyPr spcFirstLastPara="1" wrap="square" lIns="91425" tIns="91425" rIns="91425" bIns="91425" anchor="ctr" anchorCtr="0">
            <a:noAutofit/>
          </a:bodyPr>
          <a:lstStyle/>
          <a:p>
            <a:pPr marL="152400" lvl="0" indent="0" algn="just" rtl="0">
              <a:lnSpc>
                <a:spcPct val="115000"/>
              </a:lnSpc>
              <a:spcBef>
                <a:spcPts val="0"/>
              </a:spcBef>
              <a:spcAft>
                <a:spcPts val="0"/>
              </a:spcAft>
              <a:buSzPts val="1200"/>
              <a:buNone/>
            </a:pPr>
            <a:r>
              <a:rPr lang="es-ES" sz="1600">
                <a:latin typeface="Avenir"/>
                <a:ea typeface="Avenir"/>
                <a:cs typeface="Avenir"/>
                <a:sym typeface="Avenir"/>
              </a:rPr>
              <a:t>“The </a:t>
            </a:r>
            <a:r>
              <a:rPr lang="es-ES" sz="1600" b="1">
                <a:latin typeface="Avenir"/>
                <a:ea typeface="Avenir"/>
                <a:cs typeface="Avenir"/>
                <a:sym typeface="Avenir"/>
              </a:rPr>
              <a:t>purpose of the Synod</a:t>
            </a:r>
            <a:r>
              <a:rPr lang="es-ES" sz="1600">
                <a:latin typeface="Avenir"/>
                <a:ea typeface="Avenir"/>
                <a:cs typeface="Avenir"/>
                <a:sym typeface="Avenir"/>
              </a:rPr>
              <a:t>, and therefore of this consultation, is not to produce documents, but “to plant dreams, </a:t>
            </a:r>
            <a:r>
              <a:rPr lang="es-ES" sz="1600" b="1">
                <a:latin typeface="Avenir"/>
                <a:ea typeface="Avenir"/>
                <a:cs typeface="Avenir"/>
                <a:sym typeface="Avenir"/>
              </a:rPr>
              <a:t>draw forth prophecies and visions, allow hope to be nourished</a:t>
            </a:r>
            <a:r>
              <a:rPr lang="es-ES" sz="1600">
                <a:latin typeface="Avenir"/>
                <a:ea typeface="Avenir"/>
                <a:cs typeface="Avenir"/>
                <a:sym typeface="Avenir"/>
              </a:rPr>
              <a:t>, inspire trust, bind up wounds, weave together relationships, awaken a dawn of hope, learn from one another, and </a:t>
            </a:r>
            <a:r>
              <a:rPr lang="es-ES" sz="1600" b="1">
                <a:latin typeface="Avenir"/>
                <a:ea typeface="Avenir"/>
                <a:cs typeface="Avenir"/>
                <a:sym typeface="Avenir"/>
              </a:rPr>
              <a:t>create a bright resourcefulness</a:t>
            </a:r>
            <a:r>
              <a:rPr lang="es-ES" sz="1600">
                <a:latin typeface="Avenir"/>
                <a:ea typeface="Avenir"/>
                <a:cs typeface="Avenir"/>
                <a:sym typeface="Avenir"/>
              </a:rPr>
              <a:t> that will enlighten minds, warm hearts, give strength to our hands.” </a:t>
            </a:r>
            <a:endParaRPr/>
          </a:p>
          <a:p>
            <a:pPr marL="152400" lvl="0" indent="0" algn="r" rtl="0">
              <a:lnSpc>
                <a:spcPct val="115000"/>
              </a:lnSpc>
              <a:spcBef>
                <a:spcPts val="0"/>
              </a:spcBef>
              <a:spcAft>
                <a:spcPts val="0"/>
              </a:spcAft>
              <a:buSzPts val="1200"/>
              <a:buNone/>
            </a:pPr>
            <a:r>
              <a:rPr lang="es-ES" sz="1600">
                <a:latin typeface="Avenir"/>
                <a:ea typeface="Avenir"/>
                <a:cs typeface="Avenir"/>
                <a:sym typeface="Avenir"/>
              </a:rPr>
              <a:t>(</a:t>
            </a:r>
            <a:r>
              <a:rPr lang="es-ES" sz="1600" i="1">
                <a:latin typeface="Avenir"/>
                <a:ea typeface="Avenir"/>
                <a:cs typeface="Avenir"/>
                <a:sym typeface="Avenir"/>
              </a:rPr>
              <a:t>PD</a:t>
            </a:r>
            <a:r>
              <a:rPr lang="es-ES" sz="1600">
                <a:latin typeface="Avenir"/>
                <a:ea typeface="Avenir"/>
                <a:cs typeface="Avenir"/>
                <a:sym typeface="Avenir"/>
              </a:rPr>
              <a:t>, 32)</a:t>
            </a:r>
            <a:endParaRPr sz="1600">
              <a:latin typeface="Avenir"/>
              <a:ea typeface="Avenir"/>
              <a:cs typeface="Avenir"/>
              <a:sym typeface="Avenir"/>
            </a:endParaRPr>
          </a:p>
        </p:txBody>
      </p:sp>
      <p:sp>
        <p:nvSpPr>
          <p:cNvPr id="226" name="Google Shape;226;p1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15</a:t>
            </a:fld>
            <a:endParaRPr/>
          </a:p>
        </p:txBody>
      </p:sp>
      <p:sp>
        <p:nvSpPr>
          <p:cNvPr id="227" name="Google Shape;227;p15"/>
          <p:cNvSpPr txBox="1">
            <a:spLocks noGrp="1"/>
          </p:cNvSpPr>
          <p:nvPr>
            <p:ph type="sldNum" idx="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16</a:t>
            </a:fld>
            <a:endParaRPr/>
          </a:p>
        </p:txBody>
      </p:sp>
      <p:pic>
        <p:nvPicPr>
          <p:cNvPr id="233" name="Google Shape;233;p16" descr="C:\Users\nathalie.becquart\Desktop\Logo Synode.png"/>
          <p:cNvPicPr preferRelativeResize="0"/>
          <p:nvPr/>
        </p:nvPicPr>
        <p:blipFill rotWithShape="1">
          <a:blip r:embed="rId3">
            <a:alphaModFix/>
          </a:blip>
          <a:srcRect/>
          <a:stretch/>
        </p:blipFill>
        <p:spPr>
          <a:xfrm>
            <a:off x="1468076" y="-29138"/>
            <a:ext cx="6156614" cy="51432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7"/>
          <p:cNvSpPr txBox="1">
            <a:spLocks noGrp="1"/>
          </p:cNvSpPr>
          <p:nvPr>
            <p:ph type="body" idx="1"/>
          </p:nvPr>
        </p:nvSpPr>
        <p:spPr>
          <a:xfrm>
            <a:off x="852825" y="1378634"/>
            <a:ext cx="3411600" cy="2855741"/>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Font typeface="Arial"/>
              <a:buAutoNum type="romanUcPeriod"/>
            </a:pPr>
            <a:r>
              <a:rPr lang="es-ES" sz="1400"/>
              <a:t>The Call to Journey Together</a:t>
            </a:r>
            <a:endParaRPr sz="1400"/>
          </a:p>
          <a:p>
            <a:pPr marL="457200" lvl="0" indent="-304800" algn="l" rtl="0">
              <a:lnSpc>
                <a:spcPct val="115000"/>
              </a:lnSpc>
              <a:spcBef>
                <a:spcPts val="0"/>
              </a:spcBef>
              <a:spcAft>
                <a:spcPts val="0"/>
              </a:spcAft>
              <a:buSzPts val="1200"/>
              <a:buFont typeface="Arial"/>
              <a:buAutoNum type="romanUcPeriod"/>
            </a:pPr>
            <a:r>
              <a:rPr lang="es-ES" sz="1400"/>
              <a:t>A Constitutively Synodal Church</a:t>
            </a:r>
            <a:endParaRPr sz="1400"/>
          </a:p>
          <a:p>
            <a:pPr marL="457200" lvl="0" indent="-304800" algn="l" rtl="0">
              <a:lnSpc>
                <a:spcPct val="115000"/>
              </a:lnSpc>
              <a:spcBef>
                <a:spcPts val="0"/>
              </a:spcBef>
              <a:spcAft>
                <a:spcPts val="0"/>
              </a:spcAft>
              <a:buSzPts val="1200"/>
              <a:buFont typeface="Arial"/>
              <a:buAutoNum type="romanUcPeriod"/>
            </a:pPr>
            <a:r>
              <a:rPr lang="es-ES" sz="1400"/>
              <a:t>Listening to the Scriptures</a:t>
            </a:r>
            <a:endParaRPr sz="1400"/>
          </a:p>
          <a:p>
            <a:pPr marL="914400" lvl="1" indent="-304800" algn="l" rtl="0">
              <a:lnSpc>
                <a:spcPct val="115000"/>
              </a:lnSpc>
              <a:spcBef>
                <a:spcPts val="0"/>
              </a:spcBef>
              <a:spcAft>
                <a:spcPts val="0"/>
              </a:spcAft>
              <a:buSzPts val="1200"/>
              <a:buFont typeface="Arial"/>
              <a:buAutoNum type="alphaUcPeriod"/>
            </a:pPr>
            <a:r>
              <a:rPr lang="es-ES" sz="1400"/>
              <a:t>Jesus, the Crowd, the Apostles</a:t>
            </a:r>
            <a:endParaRPr sz="1400"/>
          </a:p>
          <a:p>
            <a:pPr marL="914400" lvl="1" indent="-304800" algn="l" rtl="0">
              <a:lnSpc>
                <a:spcPct val="115000"/>
              </a:lnSpc>
              <a:spcBef>
                <a:spcPts val="0"/>
              </a:spcBef>
              <a:spcAft>
                <a:spcPts val="0"/>
              </a:spcAft>
              <a:buSzPts val="1200"/>
              <a:buFont typeface="Arial"/>
              <a:buAutoNum type="alphaUcPeriod"/>
            </a:pPr>
            <a:r>
              <a:rPr lang="es-ES" sz="1400"/>
              <a:t>A Double Dynamic of Conversion: Peter and Cornelius (Acts 10)</a:t>
            </a:r>
            <a:endParaRPr sz="1400"/>
          </a:p>
          <a:p>
            <a:pPr marL="457200" lvl="0" indent="-304800" algn="l" rtl="0">
              <a:lnSpc>
                <a:spcPct val="115000"/>
              </a:lnSpc>
              <a:spcBef>
                <a:spcPts val="0"/>
              </a:spcBef>
              <a:spcAft>
                <a:spcPts val="0"/>
              </a:spcAft>
              <a:buSzPts val="1200"/>
              <a:buFont typeface="Arial"/>
              <a:buAutoNum type="romanUcPeriod"/>
            </a:pPr>
            <a:r>
              <a:rPr lang="es-ES" sz="1400"/>
              <a:t>Synodality in Action: Pathways for Consulting the People of God</a:t>
            </a:r>
            <a:endParaRPr sz="1400"/>
          </a:p>
        </p:txBody>
      </p:sp>
      <p:sp>
        <p:nvSpPr>
          <p:cNvPr id="239" name="Google Shape;239;p17"/>
          <p:cNvSpPr txBox="1">
            <a:spLocks noGrp="1"/>
          </p:cNvSpPr>
          <p:nvPr>
            <p:ph type="subTitle" idx="2"/>
          </p:nvPr>
        </p:nvSpPr>
        <p:spPr>
          <a:xfrm>
            <a:off x="852825" y="597301"/>
            <a:ext cx="3252600" cy="63362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s-ES" sz="2200" b="1">
                <a:latin typeface="Helvetica Neue"/>
                <a:ea typeface="Helvetica Neue"/>
                <a:cs typeface="Helvetica Neue"/>
                <a:sym typeface="Helvetica Neue"/>
              </a:rPr>
              <a:t>Preparatory Document</a:t>
            </a:r>
            <a:endParaRPr/>
          </a:p>
        </p:txBody>
      </p:sp>
      <p:sp>
        <p:nvSpPr>
          <p:cNvPr id="240" name="Google Shape;240;p1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17</a:t>
            </a:fld>
            <a:endParaRPr/>
          </a:p>
        </p:txBody>
      </p:sp>
      <p:sp>
        <p:nvSpPr>
          <p:cNvPr id="241" name="Google Shape;241;p17"/>
          <p:cNvSpPr txBox="1">
            <a:spLocks noGrp="1"/>
          </p:cNvSpPr>
          <p:nvPr>
            <p:ph type="body" idx="3"/>
          </p:nvPr>
        </p:nvSpPr>
        <p:spPr>
          <a:xfrm>
            <a:off x="4697050" y="1230923"/>
            <a:ext cx="3411600" cy="3003452"/>
          </a:xfrm>
          <a:prstGeom prst="rect">
            <a:avLst/>
          </a:prstGeom>
          <a:noFill/>
          <a:ln>
            <a:noFill/>
          </a:ln>
        </p:spPr>
        <p:txBody>
          <a:bodyPr spcFirstLastPara="1" wrap="square" lIns="91425" tIns="91425" rIns="91425" bIns="91425" anchor="ctr" anchorCtr="0">
            <a:normAutofit fontScale="92500"/>
          </a:bodyPr>
          <a:lstStyle/>
          <a:p>
            <a:pPr marL="457200" lvl="0" indent="-304800" algn="l" rtl="0">
              <a:lnSpc>
                <a:spcPct val="115000"/>
              </a:lnSpc>
              <a:spcBef>
                <a:spcPts val="0"/>
              </a:spcBef>
              <a:spcAft>
                <a:spcPts val="0"/>
              </a:spcAft>
              <a:buSzPct val="81081"/>
              <a:buFont typeface="Arial"/>
              <a:buAutoNum type="romanUcPeriod"/>
            </a:pPr>
            <a:r>
              <a:rPr lang="es-ES" sz="1600"/>
              <a:t>Introduction</a:t>
            </a:r>
            <a:endParaRPr sz="1600"/>
          </a:p>
          <a:p>
            <a:pPr marL="457200" lvl="0" indent="-304800" algn="l" rtl="0">
              <a:lnSpc>
                <a:spcPct val="115000"/>
              </a:lnSpc>
              <a:spcBef>
                <a:spcPts val="0"/>
              </a:spcBef>
              <a:spcAft>
                <a:spcPts val="0"/>
              </a:spcAft>
              <a:buSzPct val="81081"/>
              <a:buFont typeface="Arial"/>
              <a:buAutoNum type="romanUcPeriod"/>
            </a:pPr>
            <a:r>
              <a:rPr lang="es-ES" sz="1600"/>
              <a:t>Principles of a Synodal Process</a:t>
            </a:r>
            <a:endParaRPr sz="1600"/>
          </a:p>
          <a:p>
            <a:pPr marL="457200" lvl="0" indent="-304800" algn="l" rtl="0">
              <a:lnSpc>
                <a:spcPct val="115000"/>
              </a:lnSpc>
              <a:spcBef>
                <a:spcPts val="0"/>
              </a:spcBef>
              <a:spcAft>
                <a:spcPts val="0"/>
              </a:spcAft>
              <a:buSzPct val="81081"/>
              <a:buFont typeface="Arial"/>
              <a:buAutoNum type="romanUcPeriod"/>
            </a:pPr>
            <a:r>
              <a:rPr lang="es-ES" sz="1600"/>
              <a:t>The Process of the Synod</a:t>
            </a:r>
            <a:endParaRPr sz="1600"/>
          </a:p>
          <a:p>
            <a:pPr marL="457200" lvl="0" indent="-304800" algn="l" rtl="0">
              <a:lnSpc>
                <a:spcPct val="115000"/>
              </a:lnSpc>
              <a:spcBef>
                <a:spcPts val="0"/>
              </a:spcBef>
              <a:spcAft>
                <a:spcPts val="0"/>
              </a:spcAft>
              <a:buSzPct val="81081"/>
              <a:buFont typeface="Arial"/>
              <a:buAutoNum type="romanUcPeriod"/>
            </a:pPr>
            <a:r>
              <a:rPr lang="es-ES" sz="1600"/>
              <a:t>Travelling the Synodal Path in Dioceses</a:t>
            </a:r>
            <a:endParaRPr sz="1600"/>
          </a:p>
          <a:p>
            <a:pPr marL="457200" lvl="0" indent="-304800" algn="l" rtl="0">
              <a:lnSpc>
                <a:spcPct val="115000"/>
              </a:lnSpc>
              <a:spcBef>
                <a:spcPts val="0"/>
              </a:spcBef>
              <a:spcAft>
                <a:spcPts val="0"/>
              </a:spcAft>
              <a:buSzPct val="81081"/>
              <a:buFont typeface="Arial"/>
              <a:buAutoNum type="romanUcPeriod"/>
            </a:pPr>
            <a:r>
              <a:rPr lang="es-ES" sz="1600"/>
              <a:t>Resources for organizing the Synodal Process</a:t>
            </a:r>
            <a:endParaRPr/>
          </a:p>
          <a:p>
            <a:pPr marL="152400" lvl="0" indent="0" algn="l" rtl="0">
              <a:lnSpc>
                <a:spcPct val="115000"/>
              </a:lnSpc>
              <a:spcBef>
                <a:spcPts val="0"/>
              </a:spcBef>
              <a:spcAft>
                <a:spcPts val="0"/>
              </a:spcAft>
              <a:buSzPct val="92664"/>
              <a:buNone/>
            </a:pPr>
            <a:endParaRPr sz="1400"/>
          </a:p>
          <a:p>
            <a:pPr marL="152400" lvl="0" indent="0" algn="l" rtl="0">
              <a:lnSpc>
                <a:spcPct val="115000"/>
              </a:lnSpc>
              <a:spcBef>
                <a:spcPts val="0"/>
              </a:spcBef>
              <a:spcAft>
                <a:spcPts val="0"/>
              </a:spcAft>
              <a:buSzPct val="92664"/>
              <a:buNone/>
            </a:pPr>
            <a:r>
              <a:rPr lang="es-ES" sz="1400" b="1" i="1">
                <a:latin typeface="Helvetica Neue"/>
                <a:ea typeface="Helvetica Neue"/>
                <a:cs typeface="Helvetica Neue"/>
                <a:sym typeface="Helvetica Neue"/>
              </a:rPr>
              <a:t>+ Appendices, materials, and tools (biblical, liturgical, methodological, and practical resources, etc.)</a:t>
            </a:r>
            <a:endParaRPr sz="1400" b="1">
              <a:latin typeface="Helvetica Neue"/>
              <a:ea typeface="Helvetica Neue"/>
              <a:cs typeface="Helvetica Neue"/>
              <a:sym typeface="Helvetica Neue"/>
            </a:endParaRPr>
          </a:p>
        </p:txBody>
      </p:sp>
      <p:sp>
        <p:nvSpPr>
          <p:cNvPr id="242" name="Google Shape;242;p17"/>
          <p:cNvSpPr txBox="1"/>
          <p:nvPr/>
        </p:nvSpPr>
        <p:spPr>
          <a:xfrm>
            <a:off x="4697050" y="597301"/>
            <a:ext cx="3252600" cy="528114"/>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Helvetica Neue"/>
              <a:buNone/>
            </a:pPr>
            <a:r>
              <a:rPr lang="es-ES" sz="2200" b="1" i="0" u="none" strike="noStrike" cap="none">
                <a:solidFill>
                  <a:srgbClr val="666666"/>
                </a:solidFill>
                <a:latin typeface="Helvetica Neue"/>
                <a:ea typeface="Helvetica Neue"/>
                <a:cs typeface="Helvetica Neue"/>
                <a:sym typeface="Helvetica Neue"/>
              </a:rPr>
              <a:t>Vademecum</a:t>
            </a:r>
            <a:endParaRPr sz="2200" b="1" i="0" u="none" strike="noStrike" cap="none">
              <a:solidFill>
                <a:srgbClr val="666666"/>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s-ES">
                <a:latin typeface="Avenir"/>
                <a:ea typeface="Avenir"/>
                <a:cs typeface="Avenir"/>
                <a:sym typeface="Avenir"/>
              </a:rPr>
              <a:t>The Objectives of the Synod (</a:t>
            </a:r>
            <a:r>
              <a:rPr lang="es-ES" i="1">
                <a:latin typeface="Avenir"/>
                <a:ea typeface="Avenir"/>
                <a:cs typeface="Avenir"/>
                <a:sym typeface="Avenir"/>
              </a:rPr>
              <a:t>PD,</a:t>
            </a:r>
            <a:r>
              <a:rPr lang="es-ES">
                <a:latin typeface="Avenir"/>
                <a:ea typeface="Avenir"/>
                <a:cs typeface="Avenir"/>
                <a:sym typeface="Avenir"/>
              </a:rPr>
              <a:t> 2)</a:t>
            </a:r>
            <a:endParaRPr>
              <a:latin typeface="Avenir"/>
              <a:ea typeface="Avenir"/>
              <a:cs typeface="Avenir"/>
              <a:sym typeface="Avenir"/>
            </a:endParaRPr>
          </a:p>
        </p:txBody>
      </p:sp>
      <p:sp>
        <p:nvSpPr>
          <p:cNvPr id="248" name="Google Shape;248;p1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18</a:t>
            </a:fld>
            <a:endParaRPr/>
          </a:p>
        </p:txBody>
      </p:sp>
      <p:cxnSp>
        <p:nvCxnSpPr>
          <p:cNvPr id="249" name="Google Shape;249;p18"/>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250" name="Google Shape;250;p18"/>
          <p:cNvSpPr txBox="1">
            <a:spLocks noGrp="1"/>
          </p:cNvSpPr>
          <p:nvPr>
            <p:ph type="body" idx="2"/>
          </p:nvPr>
        </p:nvSpPr>
        <p:spPr>
          <a:xfrm>
            <a:off x="496859" y="1105084"/>
            <a:ext cx="8026249" cy="3354374"/>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recalling how the Spirit has guided the Church’s journey </a:t>
            </a:r>
            <a:r>
              <a:rPr lang="es-ES" sz="1600">
                <a:latin typeface="Avenir"/>
                <a:ea typeface="Avenir"/>
                <a:cs typeface="Avenir"/>
                <a:sym typeface="Avenir"/>
              </a:rPr>
              <a:t>through history and, today, calls us to be, together, witnesses of God’s love; </a:t>
            </a: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living a participative and inclusive ecclesial process that offers everyone</a:t>
            </a:r>
            <a:r>
              <a:rPr lang="es-ES" sz="1600">
                <a:latin typeface="Avenir"/>
                <a:ea typeface="Avenir"/>
                <a:cs typeface="Avenir"/>
                <a:sym typeface="Avenir"/>
              </a:rPr>
              <a:t>—especially those who for various reasons find themselves on the margins—the opportunity to express themselves and to be heard in order to contribute to the edification of the People of God; </a:t>
            </a: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recognizing and appreciating the wealth and the variety of the gifts and charisms </a:t>
            </a:r>
            <a:r>
              <a:rPr lang="es-ES" sz="1600">
                <a:latin typeface="Avenir"/>
                <a:ea typeface="Avenir"/>
                <a:cs typeface="Avenir"/>
                <a:sym typeface="Avenir"/>
              </a:rPr>
              <a:t>that the Spirit liberally bestows for the good of the community and the benefit of the entire human family; </a:t>
            </a: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exploring participatory ways of exercising responsibility </a:t>
            </a:r>
            <a:r>
              <a:rPr lang="es-ES" sz="1600">
                <a:latin typeface="Avenir"/>
                <a:ea typeface="Avenir"/>
                <a:cs typeface="Avenir"/>
                <a:sym typeface="Avenir"/>
              </a:rPr>
              <a:t>in the proclamation of the Gospel and in the effort to build a more beautiful and habitable world</a:t>
            </a:r>
            <a:endParaRPr sz="16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animEffect transition="in" filter="fade">
                                      <p:cBhvr>
                                        <p:cTn id="7" dur="500"/>
                                        <p:tgtEl>
                                          <p:spTgt spid="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0">
                                            <p:txEl>
                                              <p:pRg st="1" end="1"/>
                                            </p:txEl>
                                          </p:spTgt>
                                        </p:tgtEl>
                                        <p:attrNameLst>
                                          <p:attrName>style.visibility</p:attrName>
                                        </p:attrNameLst>
                                      </p:cBhvr>
                                      <p:to>
                                        <p:strVal val="visible"/>
                                      </p:to>
                                    </p:set>
                                    <p:animEffect transition="in" filter="fade">
                                      <p:cBhvr>
                                        <p:cTn id="12" dur="500"/>
                                        <p:tgtEl>
                                          <p:spTgt spid="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0">
                                            <p:txEl>
                                              <p:pRg st="2" end="2"/>
                                            </p:txEl>
                                          </p:spTgt>
                                        </p:tgtEl>
                                        <p:attrNameLst>
                                          <p:attrName>style.visibility</p:attrName>
                                        </p:attrNameLst>
                                      </p:cBhvr>
                                      <p:to>
                                        <p:strVal val="visible"/>
                                      </p:to>
                                    </p:set>
                                    <p:animEffect transition="in" filter="fade">
                                      <p:cBhvr>
                                        <p:cTn id="17" dur="500"/>
                                        <p:tgtEl>
                                          <p:spTgt spid="2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0">
                                            <p:txEl>
                                              <p:pRg st="3" end="3"/>
                                            </p:txEl>
                                          </p:spTgt>
                                        </p:tgtEl>
                                        <p:attrNameLst>
                                          <p:attrName>style.visibility</p:attrName>
                                        </p:attrNameLst>
                                      </p:cBhvr>
                                      <p:to>
                                        <p:strVal val="visible"/>
                                      </p:to>
                                    </p:set>
                                    <p:animEffect transition="in" filter="fade">
                                      <p:cBhvr>
                                        <p:cTn id="22" dur="500"/>
                                        <p:tgtEl>
                                          <p:spTgt spid="2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100"/>
              <a:buNone/>
            </a:pPr>
            <a:r>
              <a:rPr lang="es-ES">
                <a:latin typeface="Avenir"/>
                <a:ea typeface="Avenir"/>
                <a:cs typeface="Avenir"/>
                <a:sym typeface="Avenir"/>
              </a:rPr>
              <a:t>The Objectives of the Synod (</a:t>
            </a:r>
            <a:r>
              <a:rPr lang="es-ES" i="1">
                <a:latin typeface="Avenir"/>
                <a:ea typeface="Avenir"/>
                <a:cs typeface="Avenir"/>
                <a:sym typeface="Avenir"/>
              </a:rPr>
              <a:t>PD,</a:t>
            </a:r>
            <a:r>
              <a:rPr lang="es-ES">
                <a:latin typeface="Avenir"/>
                <a:ea typeface="Avenir"/>
                <a:cs typeface="Avenir"/>
                <a:sym typeface="Avenir"/>
              </a:rPr>
              <a:t> 2)</a:t>
            </a:r>
            <a:endParaRPr>
              <a:latin typeface="Avenir"/>
              <a:ea typeface="Avenir"/>
              <a:cs typeface="Avenir"/>
              <a:sym typeface="Avenir"/>
            </a:endParaRPr>
          </a:p>
        </p:txBody>
      </p:sp>
      <p:sp>
        <p:nvSpPr>
          <p:cNvPr id="256" name="Google Shape;256;p1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19</a:t>
            </a:fld>
            <a:endParaRPr/>
          </a:p>
        </p:txBody>
      </p:sp>
      <p:cxnSp>
        <p:nvCxnSpPr>
          <p:cNvPr id="257" name="Google Shape;257;p19"/>
          <p:cNvCxnSpPr/>
          <p:nvPr/>
        </p:nvCxnSpPr>
        <p:spPr>
          <a:xfrm>
            <a:off x="3340411" y="4938255"/>
            <a:ext cx="2186400" cy="0"/>
          </a:xfrm>
          <a:prstGeom prst="straightConnector1">
            <a:avLst/>
          </a:prstGeom>
          <a:noFill/>
          <a:ln w="28575" cap="flat" cmpd="sng">
            <a:solidFill>
              <a:srgbClr val="DE8F32"/>
            </a:solidFill>
            <a:prstDash val="dot"/>
            <a:round/>
            <a:headEnd type="none" w="sm" len="sm"/>
            <a:tailEnd type="none" w="sm" len="sm"/>
          </a:ln>
        </p:spPr>
      </p:cxnSp>
      <p:sp>
        <p:nvSpPr>
          <p:cNvPr id="258" name="Google Shape;258;p19"/>
          <p:cNvSpPr txBox="1">
            <a:spLocks noGrp="1"/>
          </p:cNvSpPr>
          <p:nvPr>
            <p:ph type="body" idx="2"/>
          </p:nvPr>
        </p:nvSpPr>
        <p:spPr>
          <a:xfrm>
            <a:off x="496859" y="988093"/>
            <a:ext cx="8026249" cy="3808607"/>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Char char="●"/>
            </a:pPr>
            <a:r>
              <a:rPr lang="es-ES" sz="1600" b="1">
                <a:latin typeface="Avenir"/>
                <a:ea typeface="Avenir"/>
                <a:cs typeface="Avenir"/>
                <a:sym typeface="Avenir"/>
              </a:rPr>
              <a:t>examining how responsibility and power are lived in the Church as well as the structures by which they are managed</a:t>
            </a:r>
            <a:r>
              <a:rPr lang="es-ES" sz="1600">
                <a:latin typeface="Avenir"/>
                <a:ea typeface="Avenir"/>
                <a:cs typeface="Avenir"/>
                <a:sym typeface="Avenir"/>
              </a:rPr>
              <a:t>, bringing to light and trying to convert prejudices and distorted practices that are not rooted in the Gospel</a:t>
            </a:r>
            <a:endParaRPr sz="1600">
              <a:latin typeface="Avenir"/>
              <a:ea typeface="Avenir"/>
              <a:cs typeface="Avenir"/>
              <a:sym typeface="Avenir"/>
            </a:endParaRPr>
          </a:p>
          <a:p>
            <a:pPr marL="457200" lvl="0" indent="-304800" algn="l" rtl="0">
              <a:lnSpc>
                <a:spcPct val="115000"/>
              </a:lnSpc>
              <a:spcBef>
                <a:spcPts val="0"/>
              </a:spcBef>
              <a:spcAft>
                <a:spcPts val="0"/>
              </a:spcAft>
              <a:buSzPts val="1200"/>
              <a:buChar char="●"/>
            </a:pPr>
            <a:r>
              <a:rPr lang="es-ES" sz="1600" b="1">
                <a:latin typeface="Avenir"/>
                <a:ea typeface="Avenir"/>
                <a:cs typeface="Avenir"/>
                <a:sym typeface="Avenir"/>
              </a:rPr>
              <a:t>accrediting the Christian community as a credible subject and reliable partner </a:t>
            </a:r>
            <a:r>
              <a:rPr lang="es-ES" sz="1600">
                <a:latin typeface="Avenir"/>
                <a:ea typeface="Avenir"/>
                <a:cs typeface="Avenir"/>
                <a:sym typeface="Avenir"/>
              </a:rPr>
              <a:t>in paths of social dialogue, healing, reconciliation, inclusion and participation, the reconstruction of democracy, the promotion of fraternity and social friendship</a:t>
            </a:r>
            <a:endParaRPr sz="1600">
              <a:latin typeface="Avenir"/>
              <a:ea typeface="Avenir"/>
              <a:cs typeface="Avenir"/>
              <a:sym typeface="Avenir"/>
            </a:endParaRPr>
          </a:p>
          <a:p>
            <a:pPr marL="457200" lvl="0" indent="-304800" algn="l" rtl="0">
              <a:lnSpc>
                <a:spcPct val="115000"/>
              </a:lnSpc>
              <a:spcBef>
                <a:spcPts val="0"/>
              </a:spcBef>
              <a:spcAft>
                <a:spcPts val="0"/>
              </a:spcAft>
              <a:buSzPts val="1200"/>
              <a:buChar char="●"/>
            </a:pPr>
            <a:r>
              <a:rPr lang="es-ES" sz="1600" b="1">
                <a:latin typeface="Avenir"/>
                <a:ea typeface="Avenir"/>
                <a:cs typeface="Avenir"/>
                <a:sym typeface="Avenir"/>
              </a:rPr>
              <a:t>regenerating relationships among members of Christian communities as well as between communities and other social groups</a:t>
            </a:r>
            <a:r>
              <a:rPr lang="es-ES" sz="1600">
                <a:latin typeface="Avenir"/>
                <a:ea typeface="Avenir"/>
                <a:cs typeface="Avenir"/>
                <a:sym typeface="Avenir"/>
              </a:rPr>
              <a:t>, e.g., communities of believers of other denominations and religions, civil society organizations, popular movements, etc</a:t>
            </a:r>
            <a:endParaRPr sz="1600">
              <a:latin typeface="Avenir"/>
              <a:ea typeface="Avenir"/>
              <a:cs typeface="Avenir"/>
              <a:sym typeface="Avenir"/>
            </a:endParaRPr>
          </a:p>
          <a:p>
            <a:pPr marL="457200" lvl="0" indent="-304800" algn="l" rtl="0">
              <a:lnSpc>
                <a:spcPct val="115000"/>
              </a:lnSpc>
              <a:spcBef>
                <a:spcPts val="0"/>
              </a:spcBef>
              <a:spcAft>
                <a:spcPts val="0"/>
              </a:spcAft>
              <a:buSzPts val="1200"/>
              <a:buChar char="●"/>
            </a:pPr>
            <a:r>
              <a:rPr lang="es-ES" sz="1600" b="1">
                <a:latin typeface="Avenir"/>
                <a:ea typeface="Avenir"/>
                <a:cs typeface="Avenir"/>
                <a:sym typeface="Avenir"/>
              </a:rPr>
              <a:t>fostering the appreciation and appropriation of the fruits of recent synodal experiences </a:t>
            </a:r>
            <a:r>
              <a:rPr lang="es-ES" sz="1600">
                <a:latin typeface="Avenir"/>
                <a:ea typeface="Avenir"/>
                <a:cs typeface="Avenir"/>
                <a:sym typeface="Avenir"/>
              </a:rPr>
              <a:t>on the universal, regional, national, and local levels</a:t>
            </a:r>
            <a:endParaRPr sz="16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xEl>
                                              <p:pRg st="0" end="0"/>
                                            </p:txEl>
                                          </p:spTgt>
                                        </p:tgtEl>
                                        <p:attrNameLst>
                                          <p:attrName>style.visibility</p:attrName>
                                        </p:attrNameLst>
                                      </p:cBhvr>
                                      <p:to>
                                        <p:strVal val="visible"/>
                                      </p:to>
                                    </p:set>
                                    <p:animEffect transition="in" filter="fade">
                                      <p:cBhvr>
                                        <p:cTn id="7" dur="500"/>
                                        <p:tgtEl>
                                          <p:spTgt spid="25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8">
                                            <p:txEl>
                                              <p:pRg st="1" end="1"/>
                                            </p:txEl>
                                          </p:spTgt>
                                        </p:tgtEl>
                                        <p:attrNameLst>
                                          <p:attrName>style.visibility</p:attrName>
                                        </p:attrNameLst>
                                      </p:cBhvr>
                                      <p:to>
                                        <p:strVal val="visible"/>
                                      </p:to>
                                    </p:set>
                                    <p:animEffect transition="in" filter="fade">
                                      <p:cBhvr>
                                        <p:cTn id="10" dur="500"/>
                                        <p:tgtEl>
                                          <p:spTgt spid="25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8">
                                            <p:txEl>
                                              <p:pRg st="2" end="2"/>
                                            </p:txEl>
                                          </p:spTgt>
                                        </p:tgtEl>
                                        <p:attrNameLst>
                                          <p:attrName>style.visibility</p:attrName>
                                        </p:attrNameLst>
                                      </p:cBhvr>
                                      <p:to>
                                        <p:strVal val="visible"/>
                                      </p:to>
                                    </p:set>
                                    <p:animEffect transition="in" filter="fade">
                                      <p:cBhvr>
                                        <p:cTn id="13" dur="500"/>
                                        <p:tgtEl>
                                          <p:spTgt spid="25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8">
                                            <p:txEl>
                                              <p:pRg st="3" end="3"/>
                                            </p:txEl>
                                          </p:spTgt>
                                        </p:tgtEl>
                                        <p:attrNameLst>
                                          <p:attrName>style.visibility</p:attrName>
                                        </p:attrNameLst>
                                      </p:cBhvr>
                                      <p:to>
                                        <p:strVal val="visible"/>
                                      </p:to>
                                    </p:set>
                                    <p:animEffect transition="in" filter="fade">
                                      <p:cBhvr>
                                        <p:cTn id="16" dur="500"/>
                                        <p:tgtEl>
                                          <p:spTgt spid="2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body" idx="1"/>
          </p:nvPr>
        </p:nvSpPr>
        <p:spPr>
          <a:xfrm>
            <a:off x="6842234" y="1113709"/>
            <a:ext cx="2301766" cy="2424315"/>
          </a:xfrm>
          <a:prstGeom prst="rect">
            <a:avLst/>
          </a:prstGeom>
          <a:noFill/>
          <a:ln>
            <a:noFill/>
          </a:ln>
        </p:spPr>
        <p:txBody>
          <a:bodyPr spcFirstLastPara="1" wrap="square" lIns="91425" tIns="91425" rIns="91425" bIns="91425" anchor="ctr" anchorCtr="0">
            <a:noAutofit/>
          </a:bodyPr>
          <a:lstStyle/>
          <a:p>
            <a:pPr marL="152400" lvl="0" indent="0" algn="l" rtl="0">
              <a:lnSpc>
                <a:spcPct val="115000"/>
              </a:lnSpc>
              <a:spcBef>
                <a:spcPts val="0"/>
              </a:spcBef>
              <a:spcAft>
                <a:spcPts val="0"/>
              </a:spcAft>
              <a:buSzPts val="1200"/>
              <a:buNone/>
            </a:pPr>
            <a:r>
              <a:rPr lang="es-ES" sz="2000" b="1">
                <a:latin typeface="Avenir"/>
                <a:ea typeface="Avenir"/>
                <a:cs typeface="Avenir"/>
                <a:sym typeface="Avenir"/>
              </a:rPr>
              <a:t>From the Synod on Youth and the Synod on the Amazon to the Synod on Synodality</a:t>
            </a:r>
            <a:endParaRPr/>
          </a:p>
        </p:txBody>
      </p:sp>
      <p:sp>
        <p:nvSpPr>
          <p:cNvPr id="128" name="Google Shape;128;p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a:t>
            </a:fld>
            <a:endParaRPr/>
          </a:p>
        </p:txBody>
      </p:sp>
      <p:pic>
        <p:nvPicPr>
          <p:cNvPr id="129" name="Google Shape;129;p2"/>
          <p:cNvPicPr preferRelativeResize="0"/>
          <p:nvPr/>
        </p:nvPicPr>
        <p:blipFill rotWithShape="1">
          <a:blip r:embed="rId3">
            <a:alphaModFix/>
          </a:blip>
          <a:srcRect/>
          <a:stretch/>
        </p:blipFill>
        <p:spPr>
          <a:xfrm>
            <a:off x="0" y="1458"/>
            <a:ext cx="6842234" cy="51420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0"/>
          <p:cNvPicPr preferRelativeResize="0"/>
          <p:nvPr/>
        </p:nvPicPr>
        <p:blipFill rotWithShape="1">
          <a:blip r:embed="rId3">
            <a:alphaModFix/>
          </a:blip>
          <a:srcRect/>
          <a:stretch/>
        </p:blipFill>
        <p:spPr>
          <a:xfrm>
            <a:off x="2354419" y="3462350"/>
            <a:ext cx="2084357" cy="1543876"/>
          </a:xfrm>
          <a:prstGeom prst="rect">
            <a:avLst/>
          </a:prstGeom>
          <a:noFill/>
          <a:ln>
            <a:noFill/>
          </a:ln>
        </p:spPr>
      </p:pic>
      <p:pic>
        <p:nvPicPr>
          <p:cNvPr id="264" name="Google Shape;264;p20"/>
          <p:cNvPicPr preferRelativeResize="0"/>
          <p:nvPr/>
        </p:nvPicPr>
        <p:blipFill rotWithShape="1">
          <a:blip r:embed="rId4">
            <a:alphaModFix/>
          </a:blip>
          <a:srcRect t="14000" b="4505"/>
          <a:stretch/>
        </p:blipFill>
        <p:spPr>
          <a:xfrm>
            <a:off x="4572000" y="0"/>
            <a:ext cx="4585073" cy="2486749"/>
          </a:xfrm>
          <a:prstGeom prst="rect">
            <a:avLst/>
          </a:prstGeom>
          <a:noFill/>
          <a:ln>
            <a:noFill/>
          </a:ln>
        </p:spPr>
      </p:pic>
      <p:pic>
        <p:nvPicPr>
          <p:cNvPr id="265" name="Google Shape;265;p20"/>
          <p:cNvPicPr preferRelativeResize="0"/>
          <p:nvPr/>
        </p:nvPicPr>
        <p:blipFill rotWithShape="1">
          <a:blip r:embed="rId5">
            <a:alphaModFix/>
          </a:blip>
          <a:srcRect l="5736" r="5735"/>
          <a:stretch/>
        </p:blipFill>
        <p:spPr>
          <a:xfrm>
            <a:off x="183725" y="3459925"/>
            <a:ext cx="2035917" cy="1548726"/>
          </a:xfrm>
          <a:prstGeom prst="rect">
            <a:avLst/>
          </a:prstGeom>
          <a:noFill/>
          <a:ln>
            <a:noFill/>
          </a:ln>
        </p:spPr>
      </p:pic>
      <p:pic>
        <p:nvPicPr>
          <p:cNvPr id="266" name="Google Shape;266;p20"/>
          <p:cNvPicPr preferRelativeResize="0"/>
          <p:nvPr/>
        </p:nvPicPr>
        <p:blipFill rotWithShape="1">
          <a:blip r:embed="rId6">
            <a:alphaModFix/>
          </a:blip>
          <a:srcRect t="9317" b="9309"/>
          <a:stretch/>
        </p:blipFill>
        <p:spPr>
          <a:xfrm>
            <a:off x="4572000" y="2656750"/>
            <a:ext cx="4585073" cy="2486750"/>
          </a:xfrm>
          <a:prstGeom prst="rect">
            <a:avLst/>
          </a:prstGeom>
          <a:noFill/>
          <a:ln>
            <a:noFill/>
          </a:ln>
        </p:spPr>
      </p:pic>
      <p:sp>
        <p:nvSpPr>
          <p:cNvPr id="267" name="Google Shape;267;p20"/>
          <p:cNvSpPr txBox="1">
            <a:spLocks noGrp="1"/>
          </p:cNvSpPr>
          <p:nvPr>
            <p:ph type="body" idx="4294967295"/>
          </p:nvPr>
        </p:nvSpPr>
        <p:spPr>
          <a:xfrm>
            <a:off x="183725" y="279159"/>
            <a:ext cx="4194300" cy="3098662"/>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None/>
            </a:pPr>
            <a:r>
              <a:rPr lang="es-ES" sz="1500" b="1">
                <a:solidFill>
                  <a:schemeClr val="dk1"/>
                </a:solidFill>
                <a:latin typeface="Avenir"/>
                <a:ea typeface="Avenir"/>
                <a:cs typeface="Avenir"/>
                <a:sym typeface="Avenir"/>
              </a:rPr>
              <a:t>Key convictions for a Synodal Church</a:t>
            </a:r>
            <a:endParaRPr/>
          </a:p>
          <a:p>
            <a:pPr marL="171450" lvl="0" indent="-101600" algn="l" rtl="0">
              <a:lnSpc>
                <a:spcPct val="115000"/>
              </a:lnSpc>
              <a:spcBef>
                <a:spcPts val="0"/>
              </a:spcBef>
              <a:spcAft>
                <a:spcPts val="0"/>
              </a:spcAft>
              <a:buClr>
                <a:schemeClr val="dk1"/>
              </a:buClr>
              <a:buSzPts val="1100"/>
              <a:buNone/>
            </a:pPr>
            <a:endParaRPr sz="1500">
              <a:solidFill>
                <a:schemeClr val="dk1"/>
              </a:solidFill>
              <a:latin typeface="Avenir"/>
              <a:ea typeface="Avenir"/>
              <a:cs typeface="Avenir"/>
              <a:sym typeface="Avenir"/>
            </a:endParaRPr>
          </a:p>
          <a:p>
            <a:pPr marL="171450" lvl="0" indent="-171450" algn="l" rtl="0">
              <a:lnSpc>
                <a:spcPct val="115000"/>
              </a:lnSpc>
              <a:spcBef>
                <a:spcPts val="0"/>
              </a:spcBef>
              <a:spcAft>
                <a:spcPts val="0"/>
              </a:spcAft>
              <a:buClr>
                <a:schemeClr val="dk1"/>
              </a:buClr>
              <a:buSzPts val="1100"/>
              <a:buChar char="●"/>
            </a:pPr>
            <a:r>
              <a:rPr lang="es-ES" sz="1500">
                <a:solidFill>
                  <a:schemeClr val="dk1"/>
                </a:solidFill>
                <a:latin typeface="Avenir"/>
                <a:ea typeface="Avenir"/>
                <a:cs typeface="Avenir"/>
                <a:sym typeface="Avenir"/>
              </a:rPr>
              <a:t>Listen to one another in order to listen to the Holy Spirit </a:t>
            </a:r>
            <a:endParaRPr/>
          </a:p>
          <a:p>
            <a:pPr marL="171450" lvl="0" indent="-171450" algn="l" rtl="0">
              <a:lnSpc>
                <a:spcPct val="115000"/>
              </a:lnSpc>
              <a:spcBef>
                <a:spcPts val="0"/>
              </a:spcBef>
              <a:spcAft>
                <a:spcPts val="0"/>
              </a:spcAft>
              <a:buClr>
                <a:schemeClr val="dk1"/>
              </a:buClr>
              <a:buSzPts val="1100"/>
              <a:buChar char="●"/>
            </a:pPr>
            <a:r>
              <a:rPr lang="es-ES" sz="1500">
                <a:latin typeface="Avenir"/>
                <a:ea typeface="Avenir"/>
                <a:cs typeface="Avenir"/>
                <a:sym typeface="Avenir"/>
              </a:rPr>
              <a:t>In a spirit of prayer, grounded in the liturgy and the Word of God</a:t>
            </a:r>
            <a:endParaRPr sz="1500">
              <a:solidFill>
                <a:schemeClr val="dk1"/>
              </a:solidFill>
              <a:latin typeface="Avenir"/>
              <a:ea typeface="Avenir"/>
              <a:cs typeface="Avenir"/>
              <a:sym typeface="Avenir"/>
            </a:endParaRPr>
          </a:p>
          <a:p>
            <a:pPr marL="171450" lvl="0" indent="-171450" algn="l" rtl="0">
              <a:lnSpc>
                <a:spcPct val="115000"/>
              </a:lnSpc>
              <a:spcBef>
                <a:spcPts val="0"/>
              </a:spcBef>
              <a:spcAft>
                <a:spcPts val="0"/>
              </a:spcAft>
              <a:buClr>
                <a:schemeClr val="dk1"/>
              </a:buClr>
              <a:buSzPts val="1100"/>
              <a:buChar char="●"/>
            </a:pPr>
            <a:r>
              <a:rPr lang="es-ES" sz="1500">
                <a:solidFill>
                  <a:schemeClr val="dk1"/>
                </a:solidFill>
                <a:latin typeface="Avenir"/>
                <a:ea typeface="Avenir"/>
                <a:cs typeface="Avenir"/>
                <a:sym typeface="Avenir"/>
              </a:rPr>
              <a:t>An experience shared with one another, not just filling out a questionnaire</a:t>
            </a:r>
            <a:endParaRPr/>
          </a:p>
          <a:p>
            <a:pPr marL="171450" lvl="0" indent="-171450" algn="l" rtl="0">
              <a:lnSpc>
                <a:spcPct val="115000"/>
              </a:lnSpc>
              <a:spcBef>
                <a:spcPts val="0"/>
              </a:spcBef>
              <a:spcAft>
                <a:spcPts val="0"/>
              </a:spcAft>
              <a:buClr>
                <a:schemeClr val="dk1"/>
              </a:buClr>
              <a:buSzPts val="1100"/>
              <a:buChar char="●"/>
            </a:pPr>
            <a:r>
              <a:rPr lang="es-ES" sz="1500">
                <a:latin typeface="Avenir"/>
                <a:ea typeface="Avenir"/>
                <a:cs typeface="Avenir"/>
                <a:sym typeface="Avenir"/>
              </a:rPr>
              <a:t>A process, not a one-time event</a:t>
            </a:r>
            <a:endParaRPr/>
          </a:p>
          <a:p>
            <a:pPr marL="171450" lvl="0" indent="-171450" algn="l" rtl="0">
              <a:lnSpc>
                <a:spcPct val="115000"/>
              </a:lnSpc>
              <a:spcBef>
                <a:spcPts val="0"/>
              </a:spcBef>
              <a:spcAft>
                <a:spcPts val="0"/>
              </a:spcAft>
              <a:buClr>
                <a:schemeClr val="dk1"/>
              </a:buClr>
              <a:buSzPts val="1100"/>
              <a:buChar char="●"/>
            </a:pPr>
            <a:r>
              <a:rPr lang="es-ES" sz="1500">
                <a:latin typeface="Avenir"/>
                <a:ea typeface="Avenir"/>
                <a:cs typeface="Avenir"/>
                <a:sym typeface="Avenir"/>
              </a:rPr>
              <a:t>Discerning together so that the decisions made are for the good of all</a:t>
            </a:r>
            <a:endParaRPr/>
          </a:p>
        </p:txBody>
      </p:sp>
      <p:sp>
        <p:nvSpPr>
          <p:cNvPr id="268" name="Google Shape;268;p2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1"/>
          <p:cNvPicPr preferRelativeResize="0"/>
          <p:nvPr/>
        </p:nvPicPr>
        <p:blipFill rotWithShape="1">
          <a:blip r:embed="rId3">
            <a:alphaModFix/>
          </a:blip>
          <a:srcRect t="8151" b="8150"/>
          <a:stretch/>
        </p:blipFill>
        <p:spPr>
          <a:xfrm>
            <a:off x="-76250" y="0"/>
            <a:ext cx="9220250" cy="5143501"/>
          </a:xfrm>
          <a:prstGeom prst="rect">
            <a:avLst/>
          </a:prstGeom>
          <a:noFill/>
          <a:ln>
            <a:noFill/>
          </a:ln>
        </p:spPr>
      </p:pic>
      <p:sp>
        <p:nvSpPr>
          <p:cNvPr id="274" name="Google Shape;274;p2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2"/>
          <p:cNvSpPr txBox="1">
            <a:spLocks noGrp="1"/>
          </p:cNvSpPr>
          <p:nvPr>
            <p:ph type="body" idx="3"/>
          </p:nvPr>
        </p:nvSpPr>
        <p:spPr>
          <a:xfrm>
            <a:off x="4684542" y="1048639"/>
            <a:ext cx="4263806" cy="3145917"/>
          </a:xfrm>
          <a:prstGeom prst="rect">
            <a:avLst/>
          </a:prstGeom>
          <a:noFill/>
          <a:ln>
            <a:noFill/>
          </a:ln>
        </p:spPr>
        <p:txBody>
          <a:bodyPr spcFirstLastPara="1" wrap="square" lIns="91425" tIns="91425" rIns="91425" bIns="91425" anchor="ctr" anchorCtr="0">
            <a:noAutofit/>
          </a:bodyPr>
          <a:lstStyle/>
          <a:p>
            <a:pPr marL="342900" lvl="0" indent="-342900" algn="l" rtl="0">
              <a:lnSpc>
                <a:spcPct val="115000"/>
              </a:lnSpc>
              <a:spcBef>
                <a:spcPts val="0"/>
              </a:spcBef>
              <a:spcAft>
                <a:spcPts val="0"/>
              </a:spcAft>
              <a:buClr>
                <a:schemeClr val="dk1"/>
              </a:buClr>
              <a:buSzPts val="1100"/>
              <a:buAutoNum type="arabicPeriod"/>
            </a:pPr>
            <a:r>
              <a:rPr lang="es-ES" sz="1400">
                <a:latin typeface="Avenir"/>
                <a:ea typeface="Avenir"/>
                <a:cs typeface="Avenir"/>
                <a:sym typeface="Avenir"/>
              </a:rPr>
              <a:t>The global tragedy of the </a:t>
            </a:r>
            <a:r>
              <a:rPr lang="es-ES" sz="1400" b="1">
                <a:latin typeface="Avenir"/>
                <a:ea typeface="Avenir"/>
                <a:cs typeface="Avenir"/>
                <a:sym typeface="Avenir"/>
              </a:rPr>
              <a:t>COVID-19 pandemic</a:t>
            </a:r>
            <a:endParaRPr/>
          </a:p>
          <a:p>
            <a:pPr marL="0" lvl="0" indent="0" algn="l" rtl="0">
              <a:lnSpc>
                <a:spcPct val="115000"/>
              </a:lnSpc>
              <a:spcBef>
                <a:spcPts val="0"/>
              </a:spcBef>
              <a:spcAft>
                <a:spcPts val="0"/>
              </a:spcAft>
              <a:buClr>
                <a:schemeClr val="dk1"/>
              </a:buClr>
              <a:buSzPts val="1100"/>
              <a:buNone/>
            </a:pPr>
            <a:endParaRPr sz="1400">
              <a:latin typeface="Avenir"/>
              <a:ea typeface="Avenir"/>
              <a:cs typeface="Avenir"/>
              <a:sym typeface="Avenir"/>
            </a:endParaRPr>
          </a:p>
          <a:p>
            <a:pPr marL="342900" lvl="0" indent="-342900" algn="l" rtl="0">
              <a:lnSpc>
                <a:spcPct val="115000"/>
              </a:lnSpc>
              <a:spcBef>
                <a:spcPts val="0"/>
              </a:spcBef>
              <a:spcAft>
                <a:spcPts val="0"/>
              </a:spcAft>
              <a:buClr>
                <a:schemeClr val="dk1"/>
              </a:buClr>
              <a:buSzPts val="1100"/>
              <a:buAutoNum type="arabicPeriod"/>
            </a:pPr>
            <a:r>
              <a:rPr lang="es-ES" sz="1400" b="1">
                <a:latin typeface="Avenir"/>
                <a:ea typeface="Avenir"/>
                <a:cs typeface="Avenir"/>
                <a:sym typeface="Avenir"/>
              </a:rPr>
              <a:t>Inequalities and injustices</a:t>
            </a:r>
            <a:r>
              <a:rPr lang="es-ES" sz="1400">
                <a:latin typeface="Avenir"/>
                <a:ea typeface="Avenir"/>
                <a:cs typeface="Avenir"/>
                <a:sym typeface="Avenir"/>
              </a:rPr>
              <a:t>: massification, fragmentation, the conditions faced by migrants, divisions across the family of humanity</a:t>
            </a:r>
            <a:endParaRPr/>
          </a:p>
          <a:p>
            <a:pPr marL="342900" lvl="0" indent="-273050" algn="l" rtl="0">
              <a:lnSpc>
                <a:spcPct val="115000"/>
              </a:lnSpc>
              <a:spcBef>
                <a:spcPts val="0"/>
              </a:spcBef>
              <a:spcAft>
                <a:spcPts val="0"/>
              </a:spcAft>
              <a:buClr>
                <a:schemeClr val="dk1"/>
              </a:buClr>
              <a:buSzPts val="1100"/>
              <a:buFont typeface="Arial"/>
              <a:buNone/>
            </a:pPr>
            <a:endParaRPr sz="1400">
              <a:latin typeface="Avenir"/>
              <a:ea typeface="Avenir"/>
              <a:cs typeface="Avenir"/>
              <a:sym typeface="Avenir"/>
            </a:endParaRPr>
          </a:p>
          <a:p>
            <a:pPr marL="342900" lvl="0" indent="-342900" algn="l" rtl="0">
              <a:lnSpc>
                <a:spcPct val="115000"/>
              </a:lnSpc>
              <a:spcBef>
                <a:spcPts val="0"/>
              </a:spcBef>
              <a:spcAft>
                <a:spcPts val="0"/>
              </a:spcAft>
              <a:buClr>
                <a:schemeClr val="dk1"/>
              </a:buClr>
              <a:buSzPts val="1100"/>
              <a:buAutoNum type="arabicPeriod"/>
            </a:pPr>
            <a:r>
              <a:rPr lang="es-ES" sz="1400">
                <a:latin typeface="Avenir"/>
                <a:ea typeface="Avenir"/>
                <a:cs typeface="Avenir"/>
                <a:sym typeface="Avenir"/>
              </a:rPr>
              <a:t>The cry of the </a:t>
            </a:r>
            <a:r>
              <a:rPr lang="es-ES" sz="1400" b="1">
                <a:latin typeface="Avenir"/>
                <a:ea typeface="Avenir"/>
                <a:cs typeface="Avenir"/>
                <a:sym typeface="Avenir"/>
              </a:rPr>
              <a:t>poor</a:t>
            </a:r>
            <a:r>
              <a:rPr lang="es-ES" sz="1400">
                <a:latin typeface="Avenir"/>
                <a:ea typeface="Avenir"/>
                <a:cs typeface="Avenir"/>
                <a:sym typeface="Avenir"/>
              </a:rPr>
              <a:t> and the cry of the </a:t>
            </a:r>
            <a:r>
              <a:rPr lang="es-ES" sz="1400" b="1">
                <a:latin typeface="Avenir"/>
                <a:ea typeface="Avenir"/>
                <a:cs typeface="Avenir"/>
                <a:sym typeface="Avenir"/>
              </a:rPr>
              <a:t>earth</a:t>
            </a:r>
            <a:endParaRPr/>
          </a:p>
          <a:p>
            <a:pPr marL="342900" lvl="0" indent="-273050" algn="l" rtl="0">
              <a:lnSpc>
                <a:spcPct val="115000"/>
              </a:lnSpc>
              <a:spcBef>
                <a:spcPts val="0"/>
              </a:spcBef>
              <a:spcAft>
                <a:spcPts val="0"/>
              </a:spcAft>
              <a:buClr>
                <a:schemeClr val="dk1"/>
              </a:buClr>
              <a:buSzPts val="1100"/>
              <a:buNone/>
            </a:pPr>
            <a:endParaRPr sz="1400">
              <a:latin typeface="Avenir"/>
              <a:ea typeface="Avenir"/>
              <a:cs typeface="Avenir"/>
              <a:sym typeface="Avenir"/>
            </a:endParaRPr>
          </a:p>
          <a:p>
            <a:pPr marL="0" lvl="0" indent="0" algn="l" rtl="0">
              <a:lnSpc>
                <a:spcPct val="115000"/>
              </a:lnSpc>
              <a:spcBef>
                <a:spcPts val="0"/>
              </a:spcBef>
              <a:spcAft>
                <a:spcPts val="0"/>
              </a:spcAft>
              <a:buClr>
                <a:schemeClr val="dk1"/>
              </a:buClr>
              <a:buSzPts val="1100"/>
              <a:buNone/>
            </a:pPr>
            <a:r>
              <a:rPr lang="es-ES" sz="1400" b="1" i="1">
                <a:latin typeface="Avenir"/>
                <a:ea typeface="Avenir"/>
                <a:cs typeface="Avenir"/>
                <a:sym typeface="Avenir"/>
              </a:rPr>
              <a:t>We are all in the same boat…</a:t>
            </a:r>
            <a:r>
              <a:rPr lang="es-ES" sz="1400" i="1">
                <a:latin typeface="Avenir"/>
                <a:ea typeface="Avenir"/>
                <a:cs typeface="Avenir"/>
                <a:sym typeface="Avenir"/>
              </a:rPr>
              <a:t>We are one human family living in our common home.</a:t>
            </a:r>
            <a:endParaRPr/>
          </a:p>
          <a:p>
            <a:pPr marL="0" lvl="0" indent="0" algn="r" rtl="0">
              <a:lnSpc>
                <a:spcPct val="115000"/>
              </a:lnSpc>
              <a:spcBef>
                <a:spcPts val="0"/>
              </a:spcBef>
              <a:spcAft>
                <a:spcPts val="0"/>
              </a:spcAft>
              <a:buClr>
                <a:schemeClr val="dk1"/>
              </a:buClr>
              <a:buSzPts val="1100"/>
              <a:buNone/>
            </a:pPr>
            <a:r>
              <a:rPr lang="es-ES" sz="1400" i="1">
                <a:latin typeface="Avenir"/>
                <a:ea typeface="Avenir"/>
                <a:cs typeface="Avenir"/>
                <a:sym typeface="Avenir"/>
              </a:rPr>
              <a:t>(Laudato Si’ and Fratelli Tutti)</a:t>
            </a:r>
            <a:endParaRPr sz="1400">
              <a:latin typeface="Avenir"/>
              <a:ea typeface="Avenir"/>
              <a:cs typeface="Avenir"/>
              <a:sym typeface="Avenir"/>
            </a:endParaRPr>
          </a:p>
        </p:txBody>
      </p:sp>
      <p:sp>
        <p:nvSpPr>
          <p:cNvPr id="280" name="Google Shape;280;p22"/>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48888"/>
              <a:buFont typeface="Arial"/>
              <a:buNone/>
            </a:pPr>
            <a:r>
              <a:rPr lang="es-ES">
                <a:latin typeface="Avenir"/>
                <a:ea typeface="Avenir"/>
                <a:cs typeface="Avenir"/>
                <a:sym typeface="Avenir"/>
              </a:rPr>
              <a:t>Discerning the signs of the times in the light of the Gospel</a:t>
            </a:r>
            <a:endParaRPr>
              <a:latin typeface="Avenir"/>
              <a:ea typeface="Avenir"/>
              <a:cs typeface="Avenir"/>
              <a:sym typeface="Avenir"/>
            </a:endParaRPr>
          </a:p>
        </p:txBody>
      </p:sp>
      <p:sp>
        <p:nvSpPr>
          <p:cNvPr id="281" name="Google Shape;281;p2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22</a:t>
            </a:fld>
            <a:endParaRPr/>
          </a:p>
        </p:txBody>
      </p:sp>
      <p:cxnSp>
        <p:nvCxnSpPr>
          <p:cNvPr id="282" name="Google Shape;282;p22"/>
          <p:cNvCxnSpPr/>
          <p:nvPr/>
        </p:nvCxnSpPr>
        <p:spPr>
          <a:xfrm>
            <a:off x="3490792" y="4537137"/>
            <a:ext cx="2186400" cy="0"/>
          </a:xfrm>
          <a:prstGeom prst="straightConnector1">
            <a:avLst/>
          </a:prstGeom>
          <a:noFill/>
          <a:ln w="28575" cap="flat" cmpd="sng">
            <a:solidFill>
              <a:srgbClr val="DE8F32"/>
            </a:solidFill>
            <a:prstDash val="dot"/>
            <a:round/>
            <a:headEnd type="none" w="sm" len="sm"/>
            <a:tailEnd type="none" w="sm" len="sm"/>
          </a:ln>
        </p:spPr>
      </p:cxnSp>
      <p:sp>
        <p:nvSpPr>
          <p:cNvPr id="283" name="Google Shape;283;p22"/>
          <p:cNvSpPr txBox="1">
            <a:spLocks noGrp="1"/>
          </p:cNvSpPr>
          <p:nvPr>
            <p:ph type="body" idx="2"/>
          </p:nvPr>
        </p:nvSpPr>
        <p:spPr>
          <a:xfrm>
            <a:off x="575884" y="1048639"/>
            <a:ext cx="3735861" cy="3145917"/>
          </a:xfrm>
          <a:prstGeom prst="rect">
            <a:avLst/>
          </a:prstGeom>
          <a:noFill/>
          <a:ln>
            <a:noFill/>
          </a:ln>
        </p:spPr>
        <p:txBody>
          <a:bodyPr spcFirstLastPara="1" wrap="square" lIns="91425" tIns="91425" rIns="91425" bIns="91425" anchor="ctr" anchorCtr="0">
            <a:normAutofit fontScale="92500"/>
          </a:bodyPr>
          <a:lstStyle/>
          <a:p>
            <a:pPr marL="152400" lvl="0" indent="0" algn="just" rtl="0">
              <a:lnSpc>
                <a:spcPct val="115000"/>
              </a:lnSpc>
              <a:spcBef>
                <a:spcPts val="0"/>
              </a:spcBef>
              <a:spcAft>
                <a:spcPts val="0"/>
              </a:spcAft>
              <a:buSzPct val="81081"/>
              <a:buNone/>
            </a:pPr>
            <a:r>
              <a:rPr lang="es-ES" sz="1600">
                <a:latin typeface="Avenir"/>
                <a:ea typeface="Avenir"/>
                <a:cs typeface="Avenir"/>
                <a:sym typeface="Avenir"/>
              </a:rPr>
              <a:t>“The synodal journey unfolds within a historical context marked by epochal changes in society and by a crucial transition in the life of the Church, which cannot be ignored: it is within the folds of the complexity of this context, in its tensions and contradictions, that we are called to ‘scrutinize the </a:t>
            </a:r>
            <a:r>
              <a:rPr lang="es-ES" sz="1600" b="1">
                <a:latin typeface="Avenir"/>
                <a:ea typeface="Avenir"/>
                <a:cs typeface="Avenir"/>
                <a:sym typeface="Avenir"/>
              </a:rPr>
              <a:t>signs of the times </a:t>
            </a:r>
            <a:r>
              <a:rPr lang="es-ES" sz="1600">
                <a:latin typeface="Avenir"/>
                <a:ea typeface="Avenir"/>
                <a:cs typeface="Avenir"/>
                <a:sym typeface="Avenir"/>
              </a:rPr>
              <a:t>and interpret them in the </a:t>
            </a:r>
            <a:r>
              <a:rPr lang="es-ES" sz="1600" b="1">
                <a:latin typeface="Avenir"/>
                <a:ea typeface="Avenir"/>
                <a:cs typeface="Avenir"/>
                <a:sym typeface="Avenir"/>
              </a:rPr>
              <a:t>light of the Gospel</a:t>
            </a:r>
            <a:r>
              <a:rPr lang="es-ES" sz="1600">
                <a:latin typeface="Avenir"/>
                <a:ea typeface="Avenir"/>
                <a:cs typeface="Avenir"/>
                <a:sym typeface="Avenir"/>
              </a:rPr>
              <a:t>’ (GS, 4).” </a:t>
            </a:r>
            <a:endParaRPr/>
          </a:p>
          <a:p>
            <a:pPr marL="152400" lvl="0" indent="0" algn="r" rtl="0">
              <a:lnSpc>
                <a:spcPct val="115000"/>
              </a:lnSpc>
              <a:spcBef>
                <a:spcPts val="0"/>
              </a:spcBef>
              <a:spcAft>
                <a:spcPts val="0"/>
              </a:spcAft>
              <a:buSzPct val="86486"/>
              <a:buNone/>
            </a:pPr>
            <a:r>
              <a:rPr lang="es-ES" sz="1500">
                <a:latin typeface="Avenir"/>
                <a:ea typeface="Avenir"/>
                <a:cs typeface="Avenir"/>
                <a:sym typeface="Avenir"/>
              </a:rPr>
              <a:t>(</a:t>
            </a:r>
            <a:r>
              <a:rPr lang="es-ES" sz="1500" i="1">
                <a:latin typeface="Avenir"/>
                <a:ea typeface="Avenir"/>
                <a:cs typeface="Avenir"/>
                <a:sym typeface="Avenir"/>
              </a:rPr>
              <a:t>PD</a:t>
            </a:r>
            <a:r>
              <a:rPr lang="es-ES" sz="1500">
                <a:latin typeface="Avenir"/>
                <a:ea typeface="Avenir"/>
                <a:cs typeface="Avenir"/>
                <a:sym typeface="Avenir"/>
              </a:rPr>
              <a:t>, 4)</a:t>
            </a:r>
            <a:endParaRPr sz="1500">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3"/>
          <p:cNvSpPr txBox="1">
            <a:spLocks noGrp="1"/>
          </p:cNvSpPr>
          <p:nvPr>
            <p:ph type="title"/>
          </p:nvPr>
        </p:nvSpPr>
        <p:spPr>
          <a:xfrm>
            <a:off x="668074" y="896724"/>
            <a:ext cx="8054023" cy="1755036"/>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500"/>
              <a:buFont typeface="Helvetica Neue"/>
              <a:buNone/>
            </a:pPr>
            <a:r>
              <a:rPr lang="es-ES" b="0">
                <a:latin typeface="Avenir"/>
                <a:ea typeface="Avenir"/>
                <a:cs typeface="Avenir"/>
                <a:sym typeface="Avenir"/>
              </a:rPr>
              <a:t>“Within this context, </a:t>
            </a:r>
            <a:r>
              <a:rPr lang="es-ES">
                <a:latin typeface="Avenir"/>
                <a:ea typeface="Avenir"/>
                <a:cs typeface="Avenir"/>
                <a:sym typeface="Avenir"/>
              </a:rPr>
              <a:t>synodality represents the main road for the Church</a:t>
            </a:r>
            <a:r>
              <a:rPr lang="es-ES" b="0">
                <a:latin typeface="Avenir"/>
                <a:ea typeface="Avenir"/>
                <a:cs typeface="Avenir"/>
                <a:sym typeface="Avenir"/>
              </a:rPr>
              <a:t>,called to renew herself under the action of the Spirit and by listening to the Word.” </a:t>
            </a:r>
            <a:r>
              <a:rPr lang="es-ES" sz="1800" b="0">
                <a:latin typeface="Avenir"/>
                <a:ea typeface="Avenir"/>
                <a:cs typeface="Avenir"/>
                <a:sym typeface="Avenir"/>
              </a:rPr>
              <a:t>(</a:t>
            </a:r>
            <a:r>
              <a:rPr lang="es-ES" sz="1800" b="0" i="1">
                <a:latin typeface="Avenir"/>
                <a:ea typeface="Avenir"/>
                <a:cs typeface="Avenir"/>
                <a:sym typeface="Avenir"/>
              </a:rPr>
              <a:t>PD</a:t>
            </a:r>
            <a:r>
              <a:rPr lang="es-ES" sz="1800" b="0">
                <a:latin typeface="Avenir"/>
                <a:ea typeface="Avenir"/>
                <a:cs typeface="Avenir"/>
                <a:sym typeface="Avenir"/>
              </a:rPr>
              <a:t>, 9)</a:t>
            </a:r>
            <a:endParaRPr sz="1800" b="0">
              <a:latin typeface="Avenir"/>
              <a:ea typeface="Avenir"/>
              <a:cs typeface="Avenir"/>
              <a:sym typeface="Avenir"/>
            </a:endParaRPr>
          </a:p>
        </p:txBody>
      </p:sp>
      <p:sp>
        <p:nvSpPr>
          <p:cNvPr id="289" name="Google Shape;289;p2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23</a:t>
            </a:fld>
            <a:endParaRPr/>
          </a:p>
        </p:txBody>
      </p:sp>
      <p:sp>
        <p:nvSpPr>
          <p:cNvPr id="290" name="Google Shape;290;p23"/>
          <p:cNvSpPr txBox="1">
            <a:spLocks noGrp="1"/>
          </p:cNvSpPr>
          <p:nvPr>
            <p:ph type="body" idx="3"/>
          </p:nvPr>
        </p:nvSpPr>
        <p:spPr>
          <a:xfrm>
            <a:off x="589085" y="2723951"/>
            <a:ext cx="7853815" cy="1395508"/>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Clr>
                <a:srgbClr val="DE8F32"/>
              </a:buClr>
              <a:buSzPts val="1200"/>
              <a:buFont typeface="Helvetica Neue"/>
              <a:buChar char="●"/>
            </a:pPr>
            <a:r>
              <a:rPr lang="es-ES" sz="2000" i="1">
                <a:latin typeface="Avenir"/>
                <a:ea typeface="Avenir"/>
                <a:cs typeface="Avenir"/>
                <a:sym typeface="Avenir"/>
              </a:rPr>
              <a:t>Imagining a different future for the Church</a:t>
            </a:r>
            <a:endParaRPr/>
          </a:p>
          <a:p>
            <a:pPr marL="457200" lvl="0" indent="-304800" algn="l" rtl="0">
              <a:lnSpc>
                <a:spcPct val="115000"/>
              </a:lnSpc>
              <a:spcBef>
                <a:spcPts val="0"/>
              </a:spcBef>
              <a:spcAft>
                <a:spcPts val="0"/>
              </a:spcAft>
              <a:buClr>
                <a:srgbClr val="DE8F32"/>
              </a:buClr>
              <a:buSzPts val="1200"/>
              <a:buFont typeface="Helvetica Neue"/>
              <a:buChar char="●"/>
            </a:pPr>
            <a:r>
              <a:rPr lang="es-ES" sz="2000" i="1">
                <a:latin typeface="Avenir"/>
                <a:ea typeface="Avenir"/>
                <a:cs typeface="Avenir"/>
                <a:sym typeface="Avenir"/>
              </a:rPr>
              <a:t>Being a prophetic witness to the human family, which needs to be united around a common goal</a:t>
            </a:r>
            <a:endParaRPr sz="2000" i="1">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4"/>
          <p:cNvSpPr txBox="1">
            <a:spLocks noGrp="1"/>
          </p:cNvSpPr>
          <p:nvPr>
            <p:ph type="body" idx="1"/>
          </p:nvPr>
        </p:nvSpPr>
        <p:spPr>
          <a:xfrm>
            <a:off x="4710434" y="147696"/>
            <a:ext cx="4296978" cy="4582151"/>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Font typeface="Arial"/>
              <a:buNone/>
            </a:pPr>
            <a:r>
              <a:rPr lang="es-ES" sz="2000" b="1">
                <a:latin typeface="Avenir"/>
                <a:ea typeface="Avenir"/>
                <a:cs typeface="Avenir"/>
                <a:sym typeface="Avenir"/>
              </a:rPr>
              <a:t>Listening to the Scriptures</a:t>
            </a:r>
            <a:endParaRPr/>
          </a:p>
          <a:p>
            <a:pPr marL="0" lvl="0" indent="0" algn="l" rtl="0">
              <a:lnSpc>
                <a:spcPct val="115000"/>
              </a:lnSpc>
              <a:spcBef>
                <a:spcPts val="0"/>
              </a:spcBef>
              <a:spcAft>
                <a:spcPts val="0"/>
              </a:spcAft>
              <a:buClr>
                <a:schemeClr val="dk1"/>
              </a:buClr>
              <a:buSzPts val="1100"/>
              <a:buFont typeface="Arial"/>
              <a:buNone/>
            </a:pPr>
            <a:endParaRPr>
              <a:latin typeface="Avenir"/>
              <a:ea typeface="Avenir"/>
              <a:cs typeface="Avenir"/>
              <a:sym typeface="Avenir"/>
            </a:endParaRPr>
          </a:p>
          <a:p>
            <a:pPr marL="0" lvl="0" indent="0" algn="ctr" rtl="0">
              <a:lnSpc>
                <a:spcPct val="115000"/>
              </a:lnSpc>
              <a:spcBef>
                <a:spcPts val="0"/>
              </a:spcBef>
              <a:spcAft>
                <a:spcPts val="0"/>
              </a:spcAft>
              <a:buClr>
                <a:schemeClr val="dk1"/>
              </a:buClr>
              <a:buSzPts val="1100"/>
              <a:buFont typeface="Arial"/>
              <a:buNone/>
            </a:pPr>
            <a:r>
              <a:rPr lang="es-ES" sz="1500" b="1" i="1">
                <a:latin typeface="Avenir"/>
                <a:ea typeface="Avenir"/>
                <a:cs typeface="Avenir"/>
                <a:sym typeface="Avenir"/>
              </a:rPr>
              <a:t>Jesus, the Crowd, and the Apostles</a:t>
            </a:r>
            <a:endParaRPr/>
          </a:p>
          <a:p>
            <a:pPr marL="0" lvl="0" indent="0" algn="ctr" rtl="0">
              <a:lnSpc>
                <a:spcPct val="115000"/>
              </a:lnSpc>
              <a:spcBef>
                <a:spcPts val="0"/>
              </a:spcBef>
              <a:spcAft>
                <a:spcPts val="0"/>
              </a:spcAft>
              <a:buClr>
                <a:schemeClr val="dk1"/>
              </a:buClr>
              <a:buSzPts val="1100"/>
              <a:buFont typeface="Arial"/>
              <a:buNone/>
            </a:pPr>
            <a:endParaRPr sz="1500" b="1" i="1">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es-ES">
                <a:latin typeface="Avenir"/>
                <a:ea typeface="Avenir"/>
                <a:cs typeface="Avenir"/>
                <a:sym typeface="Avenir"/>
              </a:rPr>
              <a:t>“The work of evangelization and the message of salvation would not be comprehensible without Jesus’ constant openness to the widest possible audience, which the Gospels refer to as the </a:t>
            </a:r>
            <a:r>
              <a:rPr lang="es-ES" i="1">
                <a:latin typeface="Avenir"/>
                <a:ea typeface="Avenir"/>
                <a:cs typeface="Avenir"/>
                <a:sym typeface="Avenir"/>
              </a:rPr>
              <a:t>crowd</a:t>
            </a:r>
            <a:r>
              <a:rPr lang="es-ES">
                <a:latin typeface="Avenir"/>
                <a:ea typeface="Avenir"/>
                <a:cs typeface="Avenir"/>
                <a:sym typeface="Avenir"/>
              </a:rPr>
              <a:t>, that is, all the people who follow him along the path, and at times even pursue him in the hope of a sign and a word of salvation: this is the second actor on the scene of Revelation. The proclamation of the Gospel is not addressed only to an enlightened or chosen few.” (</a:t>
            </a:r>
            <a:r>
              <a:rPr lang="es-ES" i="1">
                <a:latin typeface="Avenir"/>
                <a:ea typeface="Avenir"/>
                <a:cs typeface="Avenir"/>
                <a:sym typeface="Avenir"/>
              </a:rPr>
              <a:t>PD</a:t>
            </a:r>
            <a:r>
              <a:rPr lang="es-ES">
                <a:latin typeface="Avenir"/>
                <a:ea typeface="Avenir"/>
                <a:cs typeface="Avenir"/>
                <a:sym typeface="Avenir"/>
              </a:rPr>
              <a:t>, 18) </a:t>
            </a:r>
            <a:endParaRPr/>
          </a:p>
          <a:p>
            <a:pPr marL="0" lvl="0" indent="0" algn="just" rtl="0">
              <a:lnSpc>
                <a:spcPct val="115000"/>
              </a:lnSpc>
              <a:spcBef>
                <a:spcPts val="0"/>
              </a:spcBef>
              <a:spcAft>
                <a:spcPts val="0"/>
              </a:spcAft>
              <a:buClr>
                <a:schemeClr val="dk1"/>
              </a:buClr>
              <a:buSzPts val="1100"/>
              <a:buFont typeface="Arial"/>
              <a:buNone/>
            </a:pPr>
            <a:endParaRPr sz="130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es-ES" sz="1300">
                <a:latin typeface="Avenir"/>
                <a:ea typeface="Avenir"/>
                <a:cs typeface="Avenir"/>
                <a:sym typeface="Avenir"/>
              </a:rPr>
              <a:t>🡪 </a:t>
            </a:r>
            <a:r>
              <a:rPr lang="es-ES" sz="1300" b="1">
                <a:latin typeface="Avenir"/>
                <a:ea typeface="Avenir"/>
                <a:cs typeface="Avenir"/>
                <a:sym typeface="Avenir"/>
              </a:rPr>
              <a:t>In order for the Church to be herself, and for her mission to bear fruit, all three must always be present: Jesus, the crowd, and the apostles!</a:t>
            </a:r>
            <a:endParaRPr/>
          </a:p>
        </p:txBody>
      </p:sp>
      <p:sp>
        <p:nvSpPr>
          <p:cNvPr id="296" name="Google Shape;296;p2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24</a:t>
            </a:fld>
            <a:endParaRPr/>
          </a:p>
        </p:txBody>
      </p:sp>
      <p:pic>
        <p:nvPicPr>
          <p:cNvPr id="297" name="Google Shape;297;p24"/>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298" name="Google Shape;298;p24"/>
          <p:cNvCxnSpPr/>
          <p:nvPr/>
        </p:nvCxnSpPr>
        <p:spPr>
          <a:xfrm>
            <a:off x="5199019" y="4860686"/>
            <a:ext cx="16857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5"/>
          <p:cNvSpPr txBox="1">
            <a:spLocks noGrp="1"/>
          </p:cNvSpPr>
          <p:nvPr>
            <p:ph type="body" idx="1"/>
          </p:nvPr>
        </p:nvSpPr>
        <p:spPr>
          <a:xfrm>
            <a:off x="4710434" y="147696"/>
            <a:ext cx="4296978" cy="4582151"/>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Font typeface="Arial"/>
              <a:buNone/>
            </a:pPr>
            <a:r>
              <a:rPr lang="es-ES" sz="2000" b="1">
                <a:latin typeface="Avenir"/>
                <a:ea typeface="Avenir"/>
                <a:cs typeface="Avenir"/>
                <a:sym typeface="Avenir"/>
              </a:rPr>
              <a:t>Listening to the Scriptures</a:t>
            </a:r>
            <a:endParaRPr/>
          </a:p>
          <a:p>
            <a:pPr marL="0" lvl="0" indent="0" algn="l" rtl="0">
              <a:lnSpc>
                <a:spcPct val="115000"/>
              </a:lnSpc>
              <a:spcBef>
                <a:spcPts val="0"/>
              </a:spcBef>
              <a:spcAft>
                <a:spcPts val="0"/>
              </a:spcAft>
              <a:buClr>
                <a:schemeClr val="dk1"/>
              </a:buClr>
              <a:buSzPts val="1100"/>
              <a:buFont typeface="Arial"/>
              <a:buNone/>
            </a:pPr>
            <a:endParaRPr>
              <a:latin typeface="Avenir"/>
              <a:ea typeface="Avenir"/>
              <a:cs typeface="Avenir"/>
              <a:sym typeface="Avenir"/>
            </a:endParaRPr>
          </a:p>
          <a:p>
            <a:pPr marL="0" lvl="0" indent="0" algn="ctr" rtl="0">
              <a:lnSpc>
                <a:spcPct val="115000"/>
              </a:lnSpc>
              <a:spcBef>
                <a:spcPts val="0"/>
              </a:spcBef>
              <a:spcAft>
                <a:spcPts val="0"/>
              </a:spcAft>
              <a:buClr>
                <a:schemeClr val="dk1"/>
              </a:buClr>
              <a:buSzPts val="1100"/>
              <a:buFont typeface="Arial"/>
              <a:buNone/>
            </a:pPr>
            <a:r>
              <a:rPr lang="es-ES" sz="1500" b="1" i="1">
                <a:latin typeface="Avenir"/>
                <a:ea typeface="Avenir"/>
                <a:cs typeface="Avenir"/>
                <a:sym typeface="Avenir"/>
              </a:rPr>
              <a:t>A Double Dynamic of Conversion:</a:t>
            </a:r>
            <a:endParaRPr/>
          </a:p>
          <a:p>
            <a:pPr marL="0" lvl="0" indent="0" algn="ctr" rtl="0">
              <a:lnSpc>
                <a:spcPct val="115000"/>
              </a:lnSpc>
              <a:spcBef>
                <a:spcPts val="0"/>
              </a:spcBef>
              <a:spcAft>
                <a:spcPts val="0"/>
              </a:spcAft>
              <a:buClr>
                <a:schemeClr val="dk1"/>
              </a:buClr>
              <a:buSzPts val="1100"/>
              <a:buFont typeface="Arial"/>
              <a:buNone/>
            </a:pPr>
            <a:r>
              <a:rPr lang="es-ES" sz="1500" b="1" i="1">
                <a:latin typeface="Avenir"/>
                <a:ea typeface="Avenir"/>
                <a:cs typeface="Avenir"/>
                <a:sym typeface="Avenir"/>
              </a:rPr>
              <a:t>Peter and Cornelius (Acts 10)</a:t>
            </a:r>
            <a:endParaRPr/>
          </a:p>
          <a:p>
            <a:pPr marL="0" lvl="0" indent="0" algn="ctr" rtl="0">
              <a:lnSpc>
                <a:spcPct val="115000"/>
              </a:lnSpc>
              <a:spcBef>
                <a:spcPts val="0"/>
              </a:spcBef>
              <a:spcAft>
                <a:spcPts val="0"/>
              </a:spcAft>
              <a:buClr>
                <a:schemeClr val="dk1"/>
              </a:buClr>
              <a:buSzPts val="1100"/>
              <a:buFont typeface="Arial"/>
              <a:buNone/>
            </a:pPr>
            <a:endParaRPr sz="1500">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es-ES" sz="1250">
                <a:latin typeface="Avenir"/>
                <a:ea typeface="Avenir"/>
                <a:cs typeface="Avenir"/>
                <a:sym typeface="Avenir"/>
              </a:rPr>
              <a:t>“It is in the encounter with people, welcoming them, journeying with them, and entering their homes, that he realizes the meaning of his vision: no human being is unworthy in the eyes of God, and the difference established by election does not imply exclusive preference but service and witnessing of a universal breadth.” (</a:t>
            </a:r>
            <a:r>
              <a:rPr lang="es-ES" sz="1250" i="1">
                <a:latin typeface="Avenir"/>
                <a:ea typeface="Avenir"/>
                <a:cs typeface="Avenir"/>
                <a:sym typeface="Avenir"/>
              </a:rPr>
              <a:t>PD</a:t>
            </a:r>
            <a:r>
              <a:rPr lang="es-ES" sz="1250">
                <a:latin typeface="Avenir"/>
                <a:ea typeface="Avenir"/>
                <a:cs typeface="Avenir"/>
                <a:sym typeface="Avenir"/>
              </a:rPr>
              <a:t>, 23)</a:t>
            </a:r>
            <a:endParaRPr sz="1250">
              <a:latin typeface="Avenir"/>
              <a:ea typeface="Avenir"/>
              <a:cs typeface="Avenir"/>
              <a:sym typeface="Avenir"/>
            </a:endParaRPr>
          </a:p>
        </p:txBody>
      </p:sp>
      <p:sp>
        <p:nvSpPr>
          <p:cNvPr id="304" name="Google Shape;304;p2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25</a:t>
            </a:fld>
            <a:endParaRPr/>
          </a:p>
        </p:txBody>
      </p:sp>
      <p:pic>
        <p:nvPicPr>
          <p:cNvPr id="305" name="Google Shape;305;p25"/>
          <p:cNvPicPr preferRelativeResize="0"/>
          <p:nvPr/>
        </p:nvPicPr>
        <p:blipFill rotWithShape="1">
          <a:blip r:embed="rId3">
            <a:alphaModFix/>
          </a:blip>
          <a:srcRect t="17140" b="7880"/>
          <a:stretch/>
        </p:blipFill>
        <p:spPr>
          <a:xfrm>
            <a:off x="0" y="0"/>
            <a:ext cx="4571999" cy="5143501"/>
          </a:xfrm>
          <a:prstGeom prst="rect">
            <a:avLst/>
          </a:prstGeom>
          <a:noFill/>
          <a:ln>
            <a:noFill/>
          </a:ln>
        </p:spPr>
      </p:pic>
      <p:cxnSp>
        <p:nvCxnSpPr>
          <p:cNvPr id="306" name="Google Shape;306;p25"/>
          <p:cNvCxnSpPr/>
          <p:nvPr/>
        </p:nvCxnSpPr>
        <p:spPr>
          <a:xfrm>
            <a:off x="5199019" y="4860686"/>
            <a:ext cx="16857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6"/>
          <p:cNvSpPr txBox="1">
            <a:spLocks noGrp="1"/>
          </p:cNvSpPr>
          <p:nvPr>
            <p:ph type="title"/>
          </p:nvPr>
        </p:nvSpPr>
        <p:spPr>
          <a:xfrm>
            <a:off x="311700" y="445024"/>
            <a:ext cx="8520600" cy="100394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es-ES">
                <a:latin typeface="Avenir"/>
                <a:ea typeface="Avenir"/>
                <a:cs typeface="Avenir"/>
                <a:sym typeface="Avenir"/>
              </a:rPr>
              <a:t>Synodality in action: pathways for consulting the People of God (</a:t>
            </a:r>
            <a:r>
              <a:rPr lang="es-ES" i="1">
                <a:latin typeface="Avenir"/>
                <a:ea typeface="Avenir"/>
                <a:cs typeface="Avenir"/>
                <a:sym typeface="Avenir"/>
              </a:rPr>
              <a:t>PD</a:t>
            </a:r>
            <a:r>
              <a:rPr lang="es-ES">
                <a:latin typeface="Avenir"/>
                <a:ea typeface="Avenir"/>
                <a:cs typeface="Avenir"/>
                <a:sym typeface="Avenir"/>
              </a:rPr>
              <a:t>, 26)</a:t>
            </a:r>
            <a:endParaRPr>
              <a:latin typeface="Avenir"/>
              <a:ea typeface="Avenir"/>
              <a:cs typeface="Avenir"/>
              <a:sym typeface="Avenir"/>
            </a:endParaRPr>
          </a:p>
        </p:txBody>
      </p:sp>
      <p:sp>
        <p:nvSpPr>
          <p:cNvPr id="313" name="Google Shape;313;p26"/>
          <p:cNvSpPr txBox="1">
            <a:spLocks noGrp="1"/>
          </p:cNvSpPr>
          <p:nvPr>
            <p:ph type="body" idx="1"/>
          </p:nvPr>
        </p:nvSpPr>
        <p:spPr>
          <a:xfrm>
            <a:off x="311700" y="1592317"/>
            <a:ext cx="8520600" cy="2976558"/>
          </a:xfrm>
          <a:prstGeom prst="rect">
            <a:avLst/>
          </a:prstGeom>
          <a:noFill/>
          <a:ln>
            <a:noFill/>
          </a:ln>
        </p:spPr>
        <p:txBody>
          <a:bodyPr spcFirstLastPara="1" wrap="square" lIns="91425" tIns="91425" rIns="91425" bIns="91425" anchor="ctr" anchorCtr="0">
            <a:normAutofit/>
          </a:bodyPr>
          <a:lstStyle/>
          <a:p>
            <a:pPr marL="457200" lvl="0" indent="-304800" algn="l" rtl="0">
              <a:lnSpc>
                <a:spcPct val="115000"/>
              </a:lnSpc>
              <a:spcBef>
                <a:spcPts val="0"/>
              </a:spcBef>
              <a:spcAft>
                <a:spcPts val="0"/>
              </a:spcAft>
              <a:buSzPts val="1200"/>
              <a:buChar char="●"/>
            </a:pPr>
            <a:r>
              <a:rPr lang="es-ES" sz="1400">
                <a:latin typeface="Avenir"/>
                <a:ea typeface="Avenir"/>
                <a:cs typeface="Avenir"/>
                <a:sym typeface="Avenir"/>
              </a:rPr>
              <a:t>In order to respond, you are invited to:</a:t>
            </a:r>
            <a:endParaRPr/>
          </a:p>
          <a:p>
            <a:pPr marL="914400" lvl="1" indent="-304800" algn="l" rtl="0">
              <a:lnSpc>
                <a:spcPct val="115000"/>
              </a:lnSpc>
              <a:spcBef>
                <a:spcPts val="0"/>
              </a:spcBef>
              <a:spcAft>
                <a:spcPts val="0"/>
              </a:spcAft>
              <a:buSzPts val="1200"/>
              <a:buChar char="○"/>
            </a:pPr>
            <a:r>
              <a:rPr lang="es-ES" sz="1400">
                <a:latin typeface="Avenir"/>
                <a:ea typeface="Avenir"/>
                <a:cs typeface="Avenir"/>
                <a:sym typeface="Avenir"/>
              </a:rPr>
              <a:t>a) ask yourselves what experiences in your particular Church the fundamental question calls to mind; </a:t>
            </a:r>
            <a:endParaRPr sz="1400">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es-ES" sz="1400">
                <a:latin typeface="Avenir"/>
                <a:ea typeface="Avenir"/>
                <a:cs typeface="Avenir"/>
                <a:sym typeface="Avenir"/>
              </a:rPr>
              <a:t>b) reread these experiences of “journeying together” in greater depth: What joys did they provoke? What difficulties and obstacles have they encountered? What wounds have they brought to light? What insights have they elicited? </a:t>
            </a:r>
            <a:endParaRPr sz="1400">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es-ES" sz="1400">
                <a:latin typeface="Avenir"/>
                <a:ea typeface="Avenir"/>
                <a:cs typeface="Avenir"/>
                <a:sym typeface="Avenir"/>
              </a:rPr>
              <a:t>c) gather the fruits to share: Where, in these experiences, does the voice of the Spirit resound? What is he asking of us? What are the points to be confirmed, the prospects for change, the steps to be taken? Where do we register a consensus? What paths are opening up for our particular Church?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27"/>
          <p:cNvPicPr preferRelativeResize="0"/>
          <p:nvPr/>
        </p:nvPicPr>
        <p:blipFill rotWithShape="1">
          <a:blip r:embed="rId3">
            <a:alphaModFix/>
          </a:blip>
          <a:srcRect t="11395" b="14650"/>
          <a:stretch/>
        </p:blipFill>
        <p:spPr>
          <a:xfrm>
            <a:off x="4813800" y="512600"/>
            <a:ext cx="3608899" cy="4060923"/>
          </a:xfrm>
          <a:prstGeom prst="rect">
            <a:avLst/>
          </a:prstGeom>
          <a:noFill/>
          <a:ln>
            <a:noFill/>
          </a:ln>
        </p:spPr>
      </p:pic>
      <p:sp>
        <p:nvSpPr>
          <p:cNvPr id="319" name="Google Shape;319;p27"/>
          <p:cNvSpPr txBox="1">
            <a:spLocks noGrp="1"/>
          </p:cNvSpPr>
          <p:nvPr>
            <p:ph type="title"/>
          </p:nvPr>
        </p:nvSpPr>
        <p:spPr>
          <a:xfrm>
            <a:off x="280266" y="162465"/>
            <a:ext cx="4330692" cy="457858"/>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43999"/>
              <a:buFont typeface="Arial"/>
              <a:buNone/>
            </a:pPr>
            <a:r>
              <a:rPr lang="es-ES" sz="1900">
                <a:latin typeface="Avenir"/>
                <a:ea typeface="Avenir"/>
                <a:cs typeface="Avenir"/>
                <a:sym typeface="Avenir"/>
              </a:rPr>
              <a:t>Basic Question of the Synodal Process</a:t>
            </a:r>
            <a:endParaRPr sz="1900">
              <a:latin typeface="Avenir"/>
              <a:ea typeface="Avenir"/>
              <a:cs typeface="Avenir"/>
              <a:sym typeface="Avenir"/>
            </a:endParaRPr>
          </a:p>
        </p:txBody>
      </p:sp>
      <p:sp>
        <p:nvSpPr>
          <p:cNvPr id="320" name="Google Shape;320;p27"/>
          <p:cNvSpPr txBox="1">
            <a:spLocks noGrp="1"/>
          </p:cNvSpPr>
          <p:nvPr>
            <p:ph type="body" idx="2"/>
          </p:nvPr>
        </p:nvSpPr>
        <p:spPr>
          <a:xfrm>
            <a:off x="280559" y="620323"/>
            <a:ext cx="4447558" cy="1719532"/>
          </a:xfrm>
          <a:prstGeom prst="rect">
            <a:avLst/>
          </a:prstGeom>
          <a:noFill/>
          <a:ln>
            <a:noFill/>
          </a:ln>
        </p:spPr>
        <p:txBody>
          <a:bodyPr spcFirstLastPara="1" wrap="square" lIns="91425" tIns="91425" rIns="91425" bIns="91425" anchor="t" anchorCtr="0">
            <a:normAutofit fontScale="92500" lnSpcReduction="10000"/>
          </a:bodyPr>
          <a:lstStyle/>
          <a:p>
            <a:pPr marL="0" lvl="0" indent="0" algn="just" rtl="0">
              <a:lnSpc>
                <a:spcPct val="115000"/>
              </a:lnSpc>
              <a:spcBef>
                <a:spcPts val="0"/>
              </a:spcBef>
              <a:spcAft>
                <a:spcPts val="0"/>
              </a:spcAft>
              <a:buClr>
                <a:schemeClr val="dk1"/>
              </a:buClr>
              <a:buSzPct val="84942"/>
              <a:buNone/>
            </a:pPr>
            <a:r>
              <a:rPr lang="es-ES" sz="1400">
                <a:latin typeface="Avenir"/>
                <a:ea typeface="Avenir"/>
                <a:cs typeface="Avenir"/>
                <a:sym typeface="Avenir"/>
              </a:rPr>
              <a:t>A 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synodal Church?</a:t>
            </a:r>
            <a:endParaRPr/>
          </a:p>
          <a:p>
            <a:pPr marL="0" lvl="0" indent="0" algn="r" rtl="0">
              <a:lnSpc>
                <a:spcPct val="115000"/>
              </a:lnSpc>
              <a:spcBef>
                <a:spcPts val="0"/>
              </a:spcBef>
              <a:spcAft>
                <a:spcPts val="0"/>
              </a:spcAft>
              <a:buClr>
                <a:schemeClr val="dk1"/>
              </a:buClr>
              <a:buSzPct val="91476"/>
              <a:buNone/>
            </a:pPr>
            <a:r>
              <a:rPr lang="es-ES" sz="1300">
                <a:latin typeface="Avenir"/>
                <a:ea typeface="Avenir"/>
                <a:cs typeface="Avenir"/>
                <a:sym typeface="Avenir"/>
              </a:rPr>
              <a:t>(</a:t>
            </a:r>
            <a:r>
              <a:rPr lang="es-ES" sz="1300" i="1">
                <a:latin typeface="Avenir"/>
                <a:ea typeface="Avenir"/>
                <a:cs typeface="Avenir"/>
                <a:sym typeface="Avenir"/>
              </a:rPr>
              <a:t>PD</a:t>
            </a:r>
            <a:r>
              <a:rPr lang="es-ES" sz="1300">
                <a:latin typeface="Avenir"/>
                <a:ea typeface="Avenir"/>
                <a:cs typeface="Avenir"/>
                <a:sym typeface="Avenir"/>
              </a:rPr>
              <a:t>, 2)</a:t>
            </a:r>
            <a:endParaRPr sz="1300">
              <a:latin typeface="Avenir"/>
              <a:ea typeface="Avenir"/>
              <a:cs typeface="Avenir"/>
              <a:sym typeface="Avenir"/>
            </a:endParaRPr>
          </a:p>
        </p:txBody>
      </p:sp>
      <p:sp>
        <p:nvSpPr>
          <p:cNvPr id="321" name="Google Shape;321;p2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27</a:t>
            </a:fld>
            <a:endParaRPr/>
          </a:p>
        </p:txBody>
      </p:sp>
      <p:sp>
        <p:nvSpPr>
          <p:cNvPr id="322" name="Google Shape;322;p27"/>
          <p:cNvSpPr txBox="1"/>
          <p:nvPr/>
        </p:nvSpPr>
        <p:spPr>
          <a:xfrm>
            <a:off x="280266" y="2178902"/>
            <a:ext cx="4330691" cy="7237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836"/>
              <a:buFont typeface="Arial"/>
              <a:buNone/>
            </a:pPr>
            <a:r>
              <a:rPr lang="es-ES" sz="1900" b="1" i="0" u="none" strike="noStrike" cap="none">
                <a:solidFill>
                  <a:schemeClr val="dk1"/>
                </a:solidFill>
                <a:latin typeface="Avenir"/>
                <a:ea typeface="Avenir"/>
                <a:cs typeface="Avenir"/>
                <a:sym typeface="Avenir"/>
              </a:rPr>
              <a:t>The fundamental question for the consultation of the People of God</a:t>
            </a:r>
            <a:endParaRPr sz="1900" b="1" i="0" u="none" strike="noStrike" cap="none">
              <a:solidFill>
                <a:schemeClr val="dk1"/>
              </a:solidFill>
              <a:latin typeface="Avenir"/>
              <a:ea typeface="Avenir"/>
              <a:cs typeface="Avenir"/>
              <a:sym typeface="Avenir"/>
            </a:endParaRPr>
          </a:p>
        </p:txBody>
      </p:sp>
      <p:sp>
        <p:nvSpPr>
          <p:cNvPr id="323" name="Google Shape;323;p27"/>
          <p:cNvSpPr txBox="1"/>
          <p:nvPr/>
        </p:nvSpPr>
        <p:spPr>
          <a:xfrm>
            <a:off x="280266" y="2902609"/>
            <a:ext cx="4416374" cy="1661666"/>
          </a:xfrm>
          <a:prstGeom prst="rect">
            <a:avLst/>
          </a:prstGeom>
          <a:noFill/>
          <a:ln>
            <a:noFill/>
          </a:ln>
        </p:spPr>
        <p:txBody>
          <a:bodyPr spcFirstLastPara="1" wrap="square" lIns="91425" tIns="91425" rIns="91425" bIns="91425" anchor="ctr" anchorCtr="0">
            <a:normAutofit/>
          </a:bodyPr>
          <a:lstStyle/>
          <a:p>
            <a:pPr marL="152400" marR="0" lvl="0" indent="0" algn="just" rtl="0">
              <a:lnSpc>
                <a:spcPct val="115000"/>
              </a:lnSpc>
              <a:spcBef>
                <a:spcPts val="0"/>
              </a:spcBef>
              <a:spcAft>
                <a:spcPts val="0"/>
              </a:spcAft>
              <a:buClr>
                <a:srgbClr val="DE8F32"/>
              </a:buClr>
              <a:buSzPts val="1200"/>
              <a:buFont typeface="Helvetica Neue"/>
              <a:buNone/>
            </a:pPr>
            <a:r>
              <a:rPr lang="es-ES" sz="1400" b="0" i="1" u="none" strike="noStrike" cap="none">
                <a:solidFill>
                  <a:srgbClr val="000000"/>
                </a:solidFill>
                <a:latin typeface="Avenir"/>
                <a:ea typeface="Avenir"/>
                <a:cs typeface="Avenir"/>
                <a:sym typeface="Avenir"/>
              </a:rPr>
              <a:t>A synodal Church, in announcing the Gospel, “journeys together:” How is this “journeying together” happening today in your local Church? What steps does the Spirit invite us to take in order to grow in our “journeying together”? </a:t>
            </a:r>
            <a:endParaRPr/>
          </a:p>
          <a:p>
            <a:pPr marL="152400" marR="0" lvl="0" indent="0" algn="r" rtl="0">
              <a:lnSpc>
                <a:spcPct val="115000"/>
              </a:lnSpc>
              <a:spcBef>
                <a:spcPts val="0"/>
              </a:spcBef>
              <a:spcAft>
                <a:spcPts val="0"/>
              </a:spcAft>
              <a:buClr>
                <a:srgbClr val="DE8F32"/>
              </a:buClr>
              <a:buSzPts val="1200"/>
              <a:buFont typeface="Helvetica Neue"/>
              <a:buNone/>
            </a:pPr>
            <a:r>
              <a:rPr lang="es-ES" sz="1300" b="0" i="1" u="none" strike="noStrike" cap="none">
                <a:solidFill>
                  <a:srgbClr val="000000"/>
                </a:solidFill>
                <a:latin typeface="Avenir"/>
                <a:ea typeface="Avenir"/>
                <a:cs typeface="Avenir"/>
                <a:sym typeface="Avenir"/>
              </a:rPr>
              <a:t>(PD, 26)</a:t>
            </a:r>
            <a:endParaRPr sz="1300" b="0" i="1" u="none" strike="noStrike" cap="none">
              <a:solidFill>
                <a:srgbClr val="000000"/>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668075" y="235543"/>
            <a:ext cx="4181400" cy="637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500"/>
              <a:buFont typeface="Helvetica Neue"/>
              <a:buNone/>
            </a:pPr>
            <a:r>
              <a:rPr lang="es-ES"/>
              <a:t>Ten Themes to Explore</a:t>
            </a:r>
            <a:endParaRPr/>
          </a:p>
        </p:txBody>
      </p:sp>
      <p:sp>
        <p:nvSpPr>
          <p:cNvPr id="329" name="Google Shape;329;p2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28</a:t>
            </a:fld>
            <a:endParaRPr/>
          </a:p>
        </p:txBody>
      </p:sp>
      <p:sp>
        <p:nvSpPr>
          <p:cNvPr id="330" name="Google Shape;330;p28"/>
          <p:cNvSpPr txBox="1">
            <a:spLocks noGrp="1"/>
          </p:cNvSpPr>
          <p:nvPr>
            <p:ph type="body" idx="2"/>
          </p:nvPr>
        </p:nvSpPr>
        <p:spPr>
          <a:xfrm>
            <a:off x="668075" y="801857"/>
            <a:ext cx="3626400" cy="3995225"/>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Font typeface="Arial"/>
              <a:buAutoNum type="romanUcPeriod"/>
            </a:pPr>
            <a:r>
              <a:rPr lang="es-ES" sz="1100" b="1"/>
              <a:t>COMPANIONS ON THE JOURNEY: </a:t>
            </a:r>
            <a:r>
              <a:rPr lang="es-ES" sz="1100" i="1"/>
              <a:t>In the Church and in society, we are side by side on the same road.</a:t>
            </a:r>
            <a:r>
              <a:rPr lang="es-ES" sz="1100" b="1" i="1"/>
              <a:t> </a:t>
            </a:r>
            <a:endParaRPr sz="1100" b="1" i="1"/>
          </a:p>
          <a:p>
            <a:pPr marL="457200" lvl="0" indent="-228600" algn="l" rtl="0">
              <a:lnSpc>
                <a:spcPct val="115000"/>
              </a:lnSpc>
              <a:spcBef>
                <a:spcPts val="0"/>
              </a:spcBef>
              <a:spcAft>
                <a:spcPts val="0"/>
              </a:spcAft>
              <a:buSzPts val="1200"/>
              <a:buFont typeface="Arial"/>
              <a:buNone/>
            </a:pPr>
            <a:endParaRPr sz="600"/>
          </a:p>
          <a:p>
            <a:pPr marL="457200" lvl="0" indent="-304800" algn="l" rtl="0">
              <a:lnSpc>
                <a:spcPct val="115000"/>
              </a:lnSpc>
              <a:spcBef>
                <a:spcPts val="0"/>
              </a:spcBef>
              <a:spcAft>
                <a:spcPts val="0"/>
              </a:spcAft>
              <a:buSzPts val="1200"/>
              <a:buFont typeface="Arial"/>
              <a:buAutoNum type="romanUcPeriod"/>
            </a:pPr>
            <a:r>
              <a:rPr lang="es-ES" sz="1100" b="1"/>
              <a:t>LISTENING: </a:t>
            </a:r>
            <a:r>
              <a:rPr lang="es-ES" sz="1100" i="1"/>
              <a:t>Listening is the first step, but it requires having an open mind and heart, without prejudice</a:t>
            </a:r>
            <a:r>
              <a:rPr lang="es-ES" sz="1100" b="1" i="1"/>
              <a:t>.</a:t>
            </a:r>
            <a:r>
              <a:rPr lang="es-ES" sz="1100" b="1"/>
              <a:t> </a:t>
            </a:r>
            <a:endParaRPr sz="1100" b="1"/>
          </a:p>
          <a:p>
            <a:pPr marL="457200" lvl="0" indent="-228600" algn="l" rtl="0">
              <a:lnSpc>
                <a:spcPct val="115000"/>
              </a:lnSpc>
              <a:spcBef>
                <a:spcPts val="0"/>
              </a:spcBef>
              <a:spcAft>
                <a:spcPts val="0"/>
              </a:spcAft>
              <a:buSzPts val="1200"/>
              <a:buFont typeface="Arial"/>
              <a:buNone/>
            </a:pPr>
            <a:endParaRPr sz="600"/>
          </a:p>
          <a:p>
            <a:pPr marL="457200" lvl="0" indent="-304800" algn="l" rtl="0">
              <a:lnSpc>
                <a:spcPct val="115000"/>
              </a:lnSpc>
              <a:spcBef>
                <a:spcPts val="0"/>
              </a:spcBef>
              <a:spcAft>
                <a:spcPts val="0"/>
              </a:spcAft>
              <a:buSzPts val="1200"/>
              <a:buFont typeface="Arial"/>
              <a:buAutoNum type="romanUcPeriod"/>
            </a:pPr>
            <a:r>
              <a:rPr lang="es-ES" sz="1100" b="1"/>
              <a:t>SPEAKING OUT: </a:t>
            </a:r>
            <a:r>
              <a:rPr lang="es-ES" sz="1100" i="1"/>
              <a:t>All are invited to speak with courage and parrhesia, that is, integrating freedom, truth, and charity. </a:t>
            </a:r>
            <a:endParaRPr sz="1100" i="1"/>
          </a:p>
          <a:p>
            <a:pPr marL="457200" lvl="0" indent="-228600" algn="l" rtl="0">
              <a:lnSpc>
                <a:spcPct val="115000"/>
              </a:lnSpc>
              <a:spcBef>
                <a:spcPts val="0"/>
              </a:spcBef>
              <a:spcAft>
                <a:spcPts val="0"/>
              </a:spcAft>
              <a:buSzPts val="1200"/>
              <a:buFont typeface="Arial"/>
              <a:buNone/>
            </a:pPr>
            <a:endParaRPr sz="600"/>
          </a:p>
          <a:p>
            <a:pPr marL="457200" lvl="0" indent="-304800" algn="l" rtl="0">
              <a:lnSpc>
                <a:spcPct val="115000"/>
              </a:lnSpc>
              <a:spcBef>
                <a:spcPts val="0"/>
              </a:spcBef>
              <a:spcAft>
                <a:spcPts val="0"/>
              </a:spcAft>
              <a:buSzPts val="1200"/>
              <a:buFont typeface="Arial"/>
              <a:buAutoNum type="romanUcPeriod"/>
            </a:pPr>
            <a:r>
              <a:rPr lang="es-ES" sz="1100" b="1"/>
              <a:t>CELEBRATION: </a:t>
            </a:r>
            <a:r>
              <a:rPr lang="es-ES" sz="1100" i="1"/>
              <a:t>“Journeying together” is only possible if it is based on communal listening to the Word and the celebration of the Eucharist</a:t>
            </a:r>
            <a:r>
              <a:rPr lang="es-ES" sz="1100" b="1" i="1"/>
              <a:t>. </a:t>
            </a:r>
            <a:endParaRPr sz="1100" b="1" i="1"/>
          </a:p>
          <a:p>
            <a:pPr marL="457200" lvl="0" indent="-228600" algn="l" rtl="0">
              <a:lnSpc>
                <a:spcPct val="115000"/>
              </a:lnSpc>
              <a:spcBef>
                <a:spcPts val="0"/>
              </a:spcBef>
              <a:spcAft>
                <a:spcPts val="0"/>
              </a:spcAft>
              <a:buSzPts val="1200"/>
              <a:buFont typeface="Arial"/>
              <a:buNone/>
            </a:pPr>
            <a:endParaRPr sz="600"/>
          </a:p>
          <a:p>
            <a:pPr marL="457200" lvl="0" indent="-304800" algn="l" rtl="0">
              <a:lnSpc>
                <a:spcPct val="115000"/>
              </a:lnSpc>
              <a:spcBef>
                <a:spcPts val="0"/>
              </a:spcBef>
              <a:spcAft>
                <a:spcPts val="0"/>
              </a:spcAft>
              <a:buSzPts val="1200"/>
              <a:buFont typeface="Arial"/>
              <a:buAutoNum type="romanUcPeriod"/>
            </a:pPr>
            <a:r>
              <a:rPr lang="es-ES" sz="1100" b="1"/>
              <a:t>SHARING RESPONSIBILITY FOR OUR COMMON MISSION: </a:t>
            </a:r>
            <a:r>
              <a:rPr lang="es-ES" sz="1100" i="1"/>
              <a:t>Synodality is at the service of the mission of the Church, in which all members are called to participate. </a:t>
            </a:r>
            <a:endParaRPr sz="1100"/>
          </a:p>
        </p:txBody>
      </p:sp>
      <p:sp>
        <p:nvSpPr>
          <p:cNvPr id="331" name="Google Shape;331;p28"/>
          <p:cNvSpPr txBox="1">
            <a:spLocks noGrp="1"/>
          </p:cNvSpPr>
          <p:nvPr>
            <p:ph type="body" idx="3"/>
          </p:nvPr>
        </p:nvSpPr>
        <p:spPr>
          <a:xfrm>
            <a:off x="4849500" y="168813"/>
            <a:ext cx="3593400" cy="4855723"/>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SzPts val="1200"/>
              <a:buFont typeface="Arial"/>
              <a:buAutoNum type="romanUcPeriod" startAt="6"/>
            </a:pPr>
            <a:r>
              <a:rPr lang="es-ES" sz="1100" b="1"/>
              <a:t>DIALOGUE IN CHURCH AND SOCIETY</a:t>
            </a:r>
            <a:r>
              <a:rPr lang="es-ES" sz="1100"/>
              <a:t>: </a:t>
            </a:r>
            <a:r>
              <a:rPr lang="es-ES" sz="1100" i="1"/>
              <a:t>Dialogue is a path of perseverance that also includes silences and sufferings, but which is capable of gathering the experience of persons and peoples. </a:t>
            </a:r>
            <a:endParaRPr sz="1100" i="1"/>
          </a:p>
          <a:p>
            <a:pPr marL="457200" lvl="0" indent="-228600" algn="l" rtl="0">
              <a:lnSpc>
                <a:spcPct val="115000"/>
              </a:lnSpc>
              <a:spcBef>
                <a:spcPts val="0"/>
              </a:spcBef>
              <a:spcAft>
                <a:spcPts val="0"/>
              </a:spcAft>
              <a:buSzPts val="1200"/>
              <a:buFont typeface="Arial"/>
              <a:buNone/>
            </a:pPr>
            <a:endParaRPr sz="600"/>
          </a:p>
          <a:p>
            <a:pPr marL="457200" lvl="0" indent="-304800" algn="l" rtl="0">
              <a:lnSpc>
                <a:spcPct val="115000"/>
              </a:lnSpc>
              <a:spcBef>
                <a:spcPts val="0"/>
              </a:spcBef>
              <a:spcAft>
                <a:spcPts val="0"/>
              </a:spcAft>
              <a:buSzPts val="1200"/>
              <a:buFont typeface="Arial"/>
              <a:buAutoNum type="romanUcPeriod" startAt="6"/>
            </a:pPr>
            <a:r>
              <a:rPr lang="es-ES" sz="1100" b="1"/>
              <a:t>ECUMENISM</a:t>
            </a:r>
            <a:r>
              <a:rPr lang="es-ES" sz="1100"/>
              <a:t>: </a:t>
            </a:r>
            <a:r>
              <a:rPr lang="es-ES" sz="1100" i="1"/>
              <a:t>The dialogue between Christians of different confessions, united by one baptism, has a special place in the synodal journey. </a:t>
            </a:r>
            <a:endParaRPr sz="1100" i="1"/>
          </a:p>
          <a:p>
            <a:pPr marL="457200" lvl="0" indent="-228600" algn="l" rtl="0">
              <a:lnSpc>
                <a:spcPct val="115000"/>
              </a:lnSpc>
              <a:spcBef>
                <a:spcPts val="0"/>
              </a:spcBef>
              <a:spcAft>
                <a:spcPts val="0"/>
              </a:spcAft>
              <a:buSzPts val="1200"/>
              <a:buFont typeface="Arial"/>
              <a:buNone/>
            </a:pPr>
            <a:endParaRPr sz="600"/>
          </a:p>
          <a:p>
            <a:pPr marL="457200" lvl="0" indent="-304800" algn="l" rtl="0">
              <a:lnSpc>
                <a:spcPct val="115000"/>
              </a:lnSpc>
              <a:spcBef>
                <a:spcPts val="0"/>
              </a:spcBef>
              <a:spcAft>
                <a:spcPts val="0"/>
              </a:spcAft>
              <a:buSzPts val="1200"/>
              <a:buFont typeface="Arial"/>
              <a:buAutoNum type="romanUcPeriod" startAt="6"/>
            </a:pPr>
            <a:r>
              <a:rPr lang="es-ES" sz="1100" b="1"/>
              <a:t>AUTHORITY AND PARTICIPATION</a:t>
            </a:r>
            <a:r>
              <a:rPr lang="es-ES" sz="1100"/>
              <a:t>: </a:t>
            </a:r>
            <a:r>
              <a:rPr lang="es-ES" sz="1100" i="1"/>
              <a:t>A synodal Church is a participatory and co-responsible Church.</a:t>
            </a:r>
            <a:r>
              <a:rPr lang="es-ES" sz="1100"/>
              <a:t> </a:t>
            </a:r>
            <a:endParaRPr sz="1100"/>
          </a:p>
          <a:p>
            <a:pPr marL="457200" lvl="0" indent="-228600" algn="l" rtl="0">
              <a:lnSpc>
                <a:spcPct val="115000"/>
              </a:lnSpc>
              <a:spcBef>
                <a:spcPts val="0"/>
              </a:spcBef>
              <a:spcAft>
                <a:spcPts val="0"/>
              </a:spcAft>
              <a:buSzPts val="1200"/>
              <a:buFont typeface="Arial"/>
              <a:buNone/>
            </a:pPr>
            <a:endParaRPr sz="600"/>
          </a:p>
          <a:p>
            <a:pPr marL="457200" lvl="0" indent="-304800" algn="l" rtl="0">
              <a:lnSpc>
                <a:spcPct val="115000"/>
              </a:lnSpc>
              <a:spcBef>
                <a:spcPts val="0"/>
              </a:spcBef>
              <a:spcAft>
                <a:spcPts val="0"/>
              </a:spcAft>
              <a:buSzPts val="1200"/>
              <a:buFont typeface="Arial"/>
              <a:buAutoNum type="romanUcPeriod" startAt="6"/>
            </a:pPr>
            <a:r>
              <a:rPr lang="es-ES" sz="1100" b="1"/>
              <a:t>DISCERNING AND DECIDING</a:t>
            </a:r>
            <a:r>
              <a:rPr lang="es-ES" sz="1100"/>
              <a:t>: </a:t>
            </a:r>
            <a:r>
              <a:rPr lang="es-ES" sz="1100" i="1"/>
              <a:t>In a synodal style, decisions are made through discernment, based on a consensus that flows from the common obedience to the Spirit. </a:t>
            </a:r>
            <a:endParaRPr sz="1100" i="1"/>
          </a:p>
          <a:p>
            <a:pPr marL="457200" lvl="0" indent="-228600" algn="l" rtl="0">
              <a:lnSpc>
                <a:spcPct val="115000"/>
              </a:lnSpc>
              <a:spcBef>
                <a:spcPts val="0"/>
              </a:spcBef>
              <a:spcAft>
                <a:spcPts val="0"/>
              </a:spcAft>
              <a:buSzPts val="1200"/>
              <a:buFont typeface="Arial"/>
              <a:buNone/>
            </a:pPr>
            <a:endParaRPr sz="600"/>
          </a:p>
          <a:p>
            <a:pPr marL="457200" lvl="0" indent="-304800" algn="l" rtl="0">
              <a:lnSpc>
                <a:spcPct val="115000"/>
              </a:lnSpc>
              <a:spcBef>
                <a:spcPts val="0"/>
              </a:spcBef>
              <a:spcAft>
                <a:spcPts val="0"/>
              </a:spcAft>
              <a:buSzPts val="1200"/>
              <a:buFont typeface="Arial"/>
              <a:buAutoNum type="romanUcPeriod" startAt="6"/>
            </a:pPr>
            <a:r>
              <a:rPr lang="es-ES" sz="1100" b="1"/>
              <a:t>FORMING OURSELVES IN SYNODALITY</a:t>
            </a:r>
            <a:r>
              <a:rPr lang="es-ES" sz="1100"/>
              <a:t>: </a:t>
            </a:r>
            <a:r>
              <a:rPr lang="es-ES" sz="1100" i="1"/>
              <a:t>The spirituality of journeying together is called to become an educational principle for the formation of the human person and of the Christian, of the families, and of the communities.</a:t>
            </a:r>
            <a:r>
              <a:rPr lang="es-ES" sz="1100"/>
              <a:t> </a:t>
            </a:r>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s-ES">
                <a:latin typeface="Avenir"/>
                <a:ea typeface="Avenir"/>
                <a:cs typeface="Avenir"/>
                <a:sym typeface="Avenir"/>
              </a:rPr>
              <a:t>Reinvigorating Collegial Bodies</a:t>
            </a:r>
            <a:endParaRPr>
              <a:latin typeface="Avenir"/>
              <a:ea typeface="Avenir"/>
              <a:cs typeface="Avenir"/>
              <a:sym typeface="Avenir"/>
            </a:endParaRPr>
          </a:p>
        </p:txBody>
      </p:sp>
      <p:sp>
        <p:nvSpPr>
          <p:cNvPr id="338" name="Google Shape;338;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Episcopalis Communio</a:t>
            </a:r>
            <a:r>
              <a:rPr lang="es-ES" sz="1400">
                <a:latin typeface="Avenir"/>
                <a:ea typeface="Avenir"/>
                <a:cs typeface="Avenir"/>
                <a:sym typeface="Avenir"/>
              </a:rPr>
              <a:t>, 7. “In the Church the purpose of any collegial body, whether consultative or deliberative, is always the search for truth or the good of the Church. When it is therefore a question involving the faith itself, the </a:t>
            </a:r>
            <a:r>
              <a:rPr lang="es-ES" sz="1400" i="1">
                <a:latin typeface="Avenir"/>
                <a:ea typeface="Avenir"/>
                <a:cs typeface="Avenir"/>
                <a:sym typeface="Avenir"/>
              </a:rPr>
              <a:t>consensus ecclesiae</a:t>
            </a:r>
            <a:r>
              <a:rPr lang="es-ES" sz="1400">
                <a:latin typeface="Avenir"/>
                <a:ea typeface="Avenir"/>
                <a:cs typeface="Avenir"/>
                <a:sym typeface="Avenir"/>
              </a:rPr>
              <a:t> is not determined by the tallying of votes, but is the outcome of the working of the Spirit, the soul of the one Church of Christ.”</a:t>
            </a:r>
            <a:endParaRPr sz="1400"/>
          </a:p>
          <a:p>
            <a:pPr marL="152400" lvl="0" indent="0" algn="l" rtl="0">
              <a:lnSpc>
                <a:spcPct val="115000"/>
              </a:lnSpc>
              <a:spcBef>
                <a:spcPts val="0"/>
              </a:spcBef>
              <a:spcAft>
                <a:spcPts val="0"/>
              </a:spcAft>
              <a:buSzPts val="1200"/>
              <a:buNone/>
            </a:pPr>
            <a:endParaRPr/>
          </a:p>
          <a:p>
            <a:pPr marL="152400" lvl="0" indent="0" algn="l" rtl="0">
              <a:lnSpc>
                <a:spcPct val="115000"/>
              </a:lnSpc>
              <a:spcBef>
                <a:spcPts val="0"/>
              </a:spcBef>
              <a:spcAft>
                <a:spcPts val="0"/>
              </a:spcAft>
              <a:buSzPts val="1200"/>
              <a:buNone/>
            </a:pPr>
            <a:r>
              <a:rPr lang="es-ES" sz="2400" b="1">
                <a:latin typeface="Avenir"/>
                <a:ea typeface="Avenir"/>
                <a:cs typeface="Avenir"/>
                <a:sym typeface="Avenir"/>
              </a:rPr>
              <a:t>Giving New Life to Synodal Institutions</a:t>
            </a:r>
            <a:endParaRPr/>
          </a:p>
          <a:p>
            <a:pPr marL="457200" lvl="0" indent="-228600" algn="l" rtl="0">
              <a:lnSpc>
                <a:spcPct val="115000"/>
              </a:lnSpc>
              <a:spcBef>
                <a:spcPts val="0"/>
              </a:spcBef>
              <a:spcAft>
                <a:spcPts val="0"/>
              </a:spcAft>
              <a:buSzPts val="1200"/>
              <a:buNone/>
            </a:pPr>
            <a:endParaRPr/>
          </a:p>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The Synod of Bishops and Diocesan Synods</a:t>
            </a:r>
            <a:endParaRPr/>
          </a:p>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Pastoral Councils, on the Diocesan and Parish levels, and the Presbyteral Council </a:t>
            </a:r>
            <a:endParaRPr/>
          </a:p>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A Local, Provincial, or General Chapter for Religious Communities</a:t>
            </a:r>
            <a:endParaRPr/>
          </a:p>
          <a:p>
            <a:pPr marL="457200" lvl="0" indent="-304800" algn="l" rtl="0">
              <a:lnSpc>
                <a:spcPct val="115000"/>
              </a:lnSpc>
              <a:spcBef>
                <a:spcPts val="0"/>
              </a:spcBef>
              <a:spcAft>
                <a:spcPts val="0"/>
              </a:spcAft>
              <a:buSzPts val="1200"/>
              <a:buChar char="●"/>
            </a:pPr>
            <a:r>
              <a:rPr lang="es-ES" sz="1400" i="1">
                <a:latin typeface="Avenir"/>
                <a:ea typeface="Avenir"/>
                <a:cs typeface="Avenir"/>
                <a:sym typeface="Avenir"/>
              </a:rPr>
              <a:t>General Assemblies and Councils of Movements in the Church</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body" idx="1"/>
          </p:nvPr>
        </p:nvSpPr>
        <p:spPr>
          <a:xfrm>
            <a:off x="4745421" y="672245"/>
            <a:ext cx="4398579" cy="375907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ES" sz="2400" b="1">
                <a:latin typeface="Avenir"/>
                <a:ea typeface="Avenir"/>
                <a:cs typeface="Avenir"/>
                <a:sym typeface="Avenir"/>
              </a:rPr>
              <a:t>“Synodality is the way of being the Church today according to the will of God, in a dynamic of discerning and listening together to the voice of the Holy Spirit.” </a:t>
            </a:r>
            <a:endParaRPr/>
          </a:p>
          <a:p>
            <a:pPr marL="152400" lvl="0" indent="0" algn="r" rtl="0">
              <a:lnSpc>
                <a:spcPct val="115000"/>
              </a:lnSpc>
              <a:spcBef>
                <a:spcPts val="0"/>
              </a:spcBef>
              <a:spcAft>
                <a:spcPts val="0"/>
              </a:spcAft>
              <a:buSzPts val="1200"/>
              <a:buNone/>
            </a:pPr>
            <a:r>
              <a:rPr lang="es-ES" sz="1800">
                <a:latin typeface="Avenir"/>
                <a:ea typeface="Avenir"/>
                <a:cs typeface="Avenir"/>
                <a:sym typeface="Avenir"/>
              </a:rPr>
              <a:t>Pope Francis</a:t>
            </a:r>
            <a:endParaRPr/>
          </a:p>
        </p:txBody>
      </p:sp>
      <p:sp>
        <p:nvSpPr>
          <p:cNvPr id="135" name="Google Shape;135;p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a:t>
            </a:fld>
            <a:endParaRPr/>
          </a:p>
        </p:txBody>
      </p:sp>
      <p:pic>
        <p:nvPicPr>
          <p:cNvPr id="136" name="Google Shape;136;p3" descr="Bishops, young people walk to St. Peter's on pilgrimage of faith | Angelus  News"/>
          <p:cNvPicPr preferRelativeResize="0"/>
          <p:nvPr/>
        </p:nvPicPr>
        <p:blipFill rotWithShape="1">
          <a:blip r:embed="rId3">
            <a:alphaModFix/>
          </a:blip>
          <a:srcRect l="-25876" r="-25891"/>
          <a:stretch/>
        </p:blipFill>
        <p:spPr>
          <a:xfrm>
            <a:off x="-1524481" y="0"/>
            <a:ext cx="7438911"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0"/>
          <p:cNvSpPr txBox="1">
            <a:spLocks noGrp="1"/>
          </p:cNvSpPr>
          <p:nvPr>
            <p:ph type="title"/>
          </p:nvPr>
        </p:nvSpPr>
        <p:spPr>
          <a:xfrm>
            <a:off x="265500" y="217502"/>
            <a:ext cx="4045200" cy="3995771"/>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s-ES">
                <a:solidFill>
                  <a:schemeClr val="dk1"/>
                </a:solidFill>
                <a:latin typeface="Avenir"/>
                <a:ea typeface="Avenir"/>
                <a:cs typeface="Avenir"/>
                <a:sym typeface="Avenir"/>
              </a:rPr>
              <a:t>A key objective of the </a:t>
            </a:r>
            <a:r>
              <a:rPr lang="es-ES" i="1">
                <a:solidFill>
                  <a:schemeClr val="dk1"/>
                </a:solidFill>
                <a:latin typeface="Avenir"/>
                <a:ea typeface="Avenir"/>
                <a:cs typeface="Avenir"/>
                <a:sym typeface="Avenir"/>
              </a:rPr>
              <a:t>Vademecum</a:t>
            </a:r>
            <a:r>
              <a:rPr lang="es-ES" b="0">
                <a:solidFill>
                  <a:schemeClr val="dk1"/>
                </a:solidFill>
                <a:latin typeface="Avenir"/>
                <a:ea typeface="Avenir"/>
                <a:cs typeface="Avenir"/>
                <a:sym typeface="Avenir"/>
              </a:rPr>
              <a:t>:</a:t>
            </a:r>
            <a:br>
              <a:rPr lang="es-ES" b="0">
                <a:solidFill>
                  <a:schemeClr val="dk1"/>
                </a:solidFill>
                <a:latin typeface="Avenir"/>
                <a:ea typeface="Avenir"/>
                <a:cs typeface="Avenir"/>
                <a:sym typeface="Avenir"/>
              </a:rPr>
            </a:br>
            <a:r>
              <a:rPr lang="es-ES" b="0">
                <a:solidFill>
                  <a:schemeClr val="dk1"/>
                </a:solidFill>
                <a:latin typeface="Avenir"/>
                <a:ea typeface="Avenir"/>
                <a:cs typeface="Avenir"/>
                <a:sym typeface="Avenir"/>
              </a:rPr>
              <a:t>promoting adaptation to the local context</a:t>
            </a:r>
            <a:endParaRPr b="0">
              <a:latin typeface="Avenir"/>
              <a:ea typeface="Avenir"/>
              <a:cs typeface="Avenir"/>
              <a:sym typeface="Avenir"/>
            </a:endParaRPr>
          </a:p>
        </p:txBody>
      </p:sp>
      <p:sp>
        <p:nvSpPr>
          <p:cNvPr id="344" name="Google Shape;344;p30"/>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30</a:t>
            </a:fld>
            <a:endParaRPr/>
          </a:p>
        </p:txBody>
      </p:sp>
      <p:cxnSp>
        <p:nvCxnSpPr>
          <p:cNvPr id="345" name="Google Shape;345;p30"/>
          <p:cNvCxnSpPr/>
          <p:nvPr/>
        </p:nvCxnSpPr>
        <p:spPr>
          <a:xfrm>
            <a:off x="6001558" y="4857477"/>
            <a:ext cx="1637400" cy="0"/>
          </a:xfrm>
          <a:prstGeom prst="straightConnector1">
            <a:avLst/>
          </a:prstGeom>
          <a:noFill/>
          <a:ln w="28575" cap="flat" cmpd="sng">
            <a:solidFill>
              <a:srgbClr val="DE8F32"/>
            </a:solidFill>
            <a:prstDash val="dot"/>
            <a:round/>
            <a:headEnd type="none" w="sm" len="sm"/>
            <a:tailEnd type="none" w="sm" len="sm"/>
          </a:ln>
        </p:spPr>
      </p:cxnSp>
      <p:sp>
        <p:nvSpPr>
          <p:cNvPr id="346" name="Google Shape;346;p30"/>
          <p:cNvSpPr/>
          <p:nvPr/>
        </p:nvSpPr>
        <p:spPr>
          <a:xfrm>
            <a:off x="4633000" y="332919"/>
            <a:ext cx="4421340" cy="4478149"/>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None/>
            </a:pPr>
            <a:r>
              <a:rPr lang="es-ES" sz="1500" b="0" i="0" u="none" strike="noStrike" cap="none">
                <a:solidFill>
                  <a:srgbClr val="000000"/>
                </a:solidFill>
                <a:latin typeface="Avenir"/>
                <a:ea typeface="Avenir"/>
                <a:cs typeface="Avenir"/>
                <a:sym typeface="Avenir"/>
              </a:rPr>
              <a:t>The </a:t>
            </a:r>
            <a:r>
              <a:rPr lang="es-ES" sz="1500" b="0" i="1" u="none" strike="noStrike" cap="none">
                <a:solidFill>
                  <a:srgbClr val="000000"/>
                </a:solidFill>
                <a:latin typeface="Avenir"/>
                <a:ea typeface="Avenir"/>
                <a:cs typeface="Avenir"/>
                <a:sym typeface="Avenir"/>
              </a:rPr>
              <a:t>Vademecum </a:t>
            </a:r>
            <a:r>
              <a:rPr lang="es-ES" sz="1500" b="0" i="0" u="none" strike="noStrike" cap="none">
                <a:solidFill>
                  <a:srgbClr val="000000"/>
                </a:solidFill>
                <a:latin typeface="Avenir"/>
                <a:ea typeface="Avenir"/>
                <a:cs typeface="Avenir"/>
                <a:sym typeface="Avenir"/>
              </a:rPr>
              <a:t>handbook is offered as a guide to support each local Church’s efforts, not as a rulebook. Those who are responsible for organizing the process of listening and dialogue at the local level are encouraged to be sensitive to their own culture and context, resources, and constraints, and to discern how to implement this diocesan synodal phase, guided by their diocesan Bishop. We encourage you to take useful ideas from this guide, but also to have your own local circumstances as your starting point. New and creative pathways may be found for working together among parishes and dioceses in order to bring this Synodal Process to fruition. This Synodal Process need not be seen as an overwhelming burden that competes with local pastoral care. Rather, it is an opportunity to foster the synodal and pastoral conversion of each local Church so as to be more fruitful in mission. </a:t>
            </a:r>
            <a:endParaRPr sz="1500" b="0" i="0" u="none" strike="noStrike" cap="none">
              <a:solidFill>
                <a:srgbClr val="000000"/>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1"/>
          <p:cNvPicPr preferRelativeResize="0"/>
          <p:nvPr/>
        </p:nvPicPr>
        <p:blipFill rotWithShape="1">
          <a:blip r:embed="rId3">
            <a:alphaModFix/>
          </a:blip>
          <a:srcRect t="14643" b="10377"/>
          <a:stretch/>
        </p:blipFill>
        <p:spPr>
          <a:xfrm>
            <a:off x="4572000" y="-1"/>
            <a:ext cx="4571999" cy="5143501"/>
          </a:xfrm>
          <a:prstGeom prst="rect">
            <a:avLst/>
          </a:prstGeom>
          <a:noFill/>
          <a:ln>
            <a:noFill/>
          </a:ln>
        </p:spPr>
      </p:pic>
      <p:sp>
        <p:nvSpPr>
          <p:cNvPr id="352" name="Google Shape;352;p31"/>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31</a:t>
            </a:fld>
            <a:endParaRPr/>
          </a:p>
        </p:txBody>
      </p:sp>
      <p:cxnSp>
        <p:nvCxnSpPr>
          <p:cNvPr id="353" name="Google Shape;353;p31"/>
          <p:cNvCxnSpPr/>
          <p:nvPr/>
        </p:nvCxnSpPr>
        <p:spPr>
          <a:xfrm>
            <a:off x="1642996" y="4575914"/>
            <a:ext cx="2186400" cy="0"/>
          </a:xfrm>
          <a:prstGeom prst="straightConnector1">
            <a:avLst/>
          </a:prstGeom>
          <a:noFill/>
          <a:ln w="28575" cap="flat" cmpd="sng">
            <a:solidFill>
              <a:srgbClr val="DE8F32"/>
            </a:solidFill>
            <a:prstDash val="dot"/>
            <a:round/>
            <a:headEnd type="none" w="sm" len="sm"/>
            <a:tailEnd type="none" w="sm" len="sm"/>
          </a:ln>
        </p:spPr>
      </p:cxnSp>
      <p:sp>
        <p:nvSpPr>
          <p:cNvPr id="354" name="Google Shape;354;p31"/>
          <p:cNvSpPr txBox="1">
            <a:spLocks noGrp="1"/>
          </p:cNvSpPr>
          <p:nvPr>
            <p:ph type="body" idx="2"/>
          </p:nvPr>
        </p:nvSpPr>
        <p:spPr>
          <a:xfrm>
            <a:off x="236260" y="183847"/>
            <a:ext cx="4223147" cy="4276562"/>
          </a:xfrm>
          <a:prstGeom prst="rect">
            <a:avLst/>
          </a:prstGeom>
          <a:noFill/>
          <a:ln>
            <a:noFill/>
          </a:ln>
        </p:spPr>
        <p:txBody>
          <a:bodyPr spcFirstLastPara="1" wrap="square" lIns="91425" tIns="91425" rIns="91425" bIns="91425" anchor="t" anchorCtr="0">
            <a:normAutofit lnSpcReduction="10000"/>
          </a:bodyPr>
          <a:lstStyle/>
          <a:p>
            <a:pPr marL="82550" lvl="0" indent="0" algn="ctr" rtl="0">
              <a:lnSpc>
                <a:spcPct val="115000"/>
              </a:lnSpc>
              <a:spcBef>
                <a:spcPts val="1200"/>
              </a:spcBef>
              <a:spcAft>
                <a:spcPts val="0"/>
              </a:spcAft>
              <a:buSzPts val="1200"/>
              <a:buNone/>
            </a:pPr>
            <a:r>
              <a:rPr lang="es-ES" sz="1800" b="1">
                <a:latin typeface="Avenir"/>
                <a:ea typeface="Avenir"/>
                <a:cs typeface="Avenir"/>
                <a:sym typeface="Avenir"/>
              </a:rPr>
              <a:t>FOSTERING WIDE PARTICIPATION IN THE SYNODAL PROCESS</a:t>
            </a:r>
            <a:endParaRPr/>
          </a:p>
          <a:p>
            <a:pPr marL="82550" lvl="0" indent="0" algn="l" rtl="0">
              <a:lnSpc>
                <a:spcPct val="115000"/>
              </a:lnSpc>
              <a:spcBef>
                <a:spcPts val="1200"/>
              </a:spcBef>
              <a:spcAft>
                <a:spcPts val="0"/>
              </a:spcAft>
              <a:buSzPts val="1200"/>
              <a:buNone/>
            </a:pPr>
            <a:r>
              <a:rPr lang="es-ES" sz="1300">
                <a:latin typeface="Avenir"/>
                <a:ea typeface="Avenir"/>
                <a:cs typeface="Avenir"/>
                <a:sym typeface="Avenir"/>
              </a:rPr>
              <a:t>The goal is to ensure the participation of the greatest number possible, in order to listen to the</a:t>
            </a:r>
            <a:r>
              <a:rPr lang="es-ES" sz="1300" i="1">
                <a:latin typeface="Avenir"/>
                <a:ea typeface="Avenir"/>
                <a:cs typeface="Avenir"/>
                <a:sym typeface="Avenir"/>
              </a:rPr>
              <a:t> living voice of the entire People of God</a:t>
            </a:r>
            <a:r>
              <a:rPr lang="es-ES" sz="1300">
                <a:latin typeface="Avenir"/>
                <a:ea typeface="Avenir"/>
                <a:cs typeface="Avenir"/>
                <a:sym typeface="Avenir"/>
              </a:rPr>
              <a:t>. </a:t>
            </a:r>
            <a:endParaRPr/>
          </a:p>
          <a:p>
            <a:pPr marL="254000" lvl="0" indent="-171450" algn="l" rtl="0">
              <a:lnSpc>
                <a:spcPct val="115000"/>
              </a:lnSpc>
              <a:spcBef>
                <a:spcPts val="1200"/>
              </a:spcBef>
              <a:spcAft>
                <a:spcPts val="0"/>
              </a:spcAft>
              <a:buSzPts val="1200"/>
              <a:buChar char="●"/>
            </a:pPr>
            <a:r>
              <a:rPr lang="es-ES" sz="1300">
                <a:solidFill>
                  <a:schemeClr val="dk1"/>
                </a:solidFill>
                <a:latin typeface="Avenir"/>
                <a:ea typeface="Avenir"/>
                <a:cs typeface="Avenir"/>
                <a:sym typeface="Avenir"/>
              </a:rPr>
              <a:t>This is not possible unless we make special efforts to </a:t>
            </a:r>
            <a:r>
              <a:rPr lang="es-ES" sz="1300" b="1">
                <a:solidFill>
                  <a:schemeClr val="dk1"/>
                </a:solidFill>
                <a:latin typeface="Avenir"/>
                <a:ea typeface="Avenir"/>
                <a:cs typeface="Avenir"/>
                <a:sym typeface="Avenir"/>
              </a:rPr>
              <a:t>actively</a:t>
            </a:r>
            <a:r>
              <a:rPr lang="es-ES" sz="1300">
                <a:solidFill>
                  <a:schemeClr val="dk1"/>
                </a:solidFill>
                <a:latin typeface="Avenir"/>
                <a:ea typeface="Avenir"/>
                <a:cs typeface="Avenir"/>
                <a:sym typeface="Avenir"/>
              </a:rPr>
              <a:t> </a:t>
            </a:r>
            <a:r>
              <a:rPr lang="es-ES" sz="1300" b="1">
                <a:solidFill>
                  <a:schemeClr val="dk1"/>
                </a:solidFill>
                <a:latin typeface="Avenir"/>
                <a:ea typeface="Avenir"/>
                <a:cs typeface="Avenir"/>
                <a:sym typeface="Avenir"/>
              </a:rPr>
              <a:t>reach out to people where they’re at</a:t>
            </a:r>
            <a:r>
              <a:rPr lang="es-ES" sz="1300">
                <a:solidFill>
                  <a:schemeClr val="dk1"/>
                </a:solidFill>
                <a:latin typeface="Avenir"/>
                <a:ea typeface="Avenir"/>
                <a:cs typeface="Avenir"/>
                <a:sym typeface="Avenir"/>
              </a:rPr>
              <a:t>, especially those who are often excluded or who are not involved in the life of the Church. </a:t>
            </a:r>
            <a:endParaRPr/>
          </a:p>
          <a:p>
            <a:pPr marL="254000" lvl="0" indent="-171450" algn="l" rtl="0">
              <a:lnSpc>
                <a:spcPct val="115000"/>
              </a:lnSpc>
              <a:spcBef>
                <a:spcPts val="1200"/>
              </a:spcBef>
              <a:spcAft>
                <a:spcPts val="0"/>
              </a:spcAft>
              <a:buSzPts val="1200"/>
              <a:buChar char="●"/>
            </a:pPr>
            <a:r>
              <a:rPr lang="es-ES" sz="1300">
                <a:solidFill>
                  <a:schemeClr val="dk1"/>
                </a:solidFill>
                <a:latin typeface="Avenir"/>
                <a:ea typeface="Avenir"/>
                <a:cs typeface="Avenir"/>
                <a:sym typeface="Avenir"/>
              </a:rPr>
              <a:t>There must be a clear focus on the </a:t>
            </a:r>
            <a:r>
              <a:rPr lang="es-ES" sz="1300" b="1">
                <a:solidFill>
                  <a:schemeClr val="dk1"/>
                </a:solidFill>
                <a:latin typeface="Avenir"/>
                <a:ea typeface="Avenir"/>
                <a:cs typeface="Avenir"/>
                <a:sym typeface="Avenir"/>
              </a:rPr>
              <a:t>participation of the poor, marginalized, vulnerable, and excluded, </a:t>
            </a:r>
            <a:r>
              <a:rPr lang="es-ES" sz="1300">
                <a:solidFill>
                  <a:schemeClr val="dk1"/>
                </a:solidFill>
                <a:latin typeface="Avenir"/>
                <a:ea typeface="Avenir"/>
                <a:cs typeface="Avenir"/>
                <a:sym typeface="Avenir"/>
              </a:rPr>
              <a:t>in order to listen to their voices and experiences. </a:t>
            </a:r>
            <a:endParaRPr/>
          </a:p>
          <a:p>
            <a:pPr marL="254000" lvl="0" indent="-171450" algn="l" rtl="0">
              <a:lnSpc>
                <a:spcPct val="115000"/>
              </a:lnSpc>
              <a:spcBef>
                <a:spcPts val="1200"/>
              </a:spcBef>
              <a:spcAft>
                <a:spcPts val="0"/>
              </a:spcAft>
              <a:buSzPts val="1200"/>
              <a:buChar char="●"/>
            </a:pPr>
            <a:r>
              <a:rPr lang="es-ES" sz="1300">
                <a:solidFill>
                  <a:schemeClr val="dk1"/>
                </a:solidFill>
                <a:latin typeface="Avenir"/>
                <a:ea typeface="Avenir"/>
                <a:cs typeface="Avenir"/>
                <a:sym typeface="Avenir"/>
              </a:rPr>
              <a:t>The Synodal Process must be</a:t>
            </a:r>
            <a:r>
              <a:rPr lang="es-ES" sz="1300" b="1">
                <a:solidFill>
                  <a:schemeClr val="dk1"/>
                </a:solidFill>
                <a:latin typeface="Avenir"/>
                <a:ea typeface="Avenir"/>
                <a:cs typeface="Avenir"/>
                <a:sym typeface="Avenir"/>
              </a:rPr>
              <a:t> simple, accessible, and welcoming</a:t>
            </a:r>
            <a:r>
              <a:rPr lang="es-ES" sz="1300">
                <a:solidFill>
                  <a:schemeClr val="dk1"/>
                </a:solidFill>
                <a:latin typeface="Avenir"/>
                <a:ea typeface="Avenir"/>
                <a:cs typeface="Avenir"/>
                <a:sym typeface="Avenir"/>
              </a:rPr>
              <a:t> for all. </a:t>
            </a:r>
            <a:endParaRPr sz="1300" b="1">
              <a:solidFill>
                <a:schemeClr val="dk1"/>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2"/>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32</a:t>
            </a:fld>
            <a:endParaRPr/>
          </a:p>
        </p:txBody>
      </p:sp>
      <p:cxnSp>
        <p:nvCxnSpPr>
          <p:cNvPr id="360" name="Google Shape;360;p32"/>
          <p:cNvCxnSpPr/>
          <p:nvPr/>
        </p:nvCxnSpPr>
        <p:spPr>
          <a:xfrm>
            <a:off x="3461579" y="4397771"/>
            <a:ext cx="2278800" cy="0"/>
          </a:xfrm>
          <a:prstGeom prst="straightConnector1">
            <a:avLst/>
          </a:prstGeom>
          <a:noFill/>
          <a:ln w="28575" cap="flat" cmpd="sng">
            <a:solidFill>
              <a:srgbClr val="DE8F32"/>
            </a:solidFill>
            <a:prstDash val="dot"/>
            <a:round/>
            <a:headEnd type="none" w="sm" len="sm"/>
            <a:tailEnd type="none" w="sm" len="sm"/>
          </a:ln>
        </p:spPr>
      </p:cxnSp>
      <p:pic>
        <p:nvPicPr>
          <p:cNvPr id="361" name="Google Shape;361;p32"/>
          <p:cNvPicPr preferRelativeResize="0"/>
          <p:nvPr/>
        </p:nvPicPr>
        <p:blipFill rotWithShape="1">
          <a:blip r:embed="rId3">
            <a:alphaModFix/>
          </a:blip>
          <a:srcRect/>
          <a:stretch/>
        </p:blipFill>
        <p:spPr>
          <a:xfrm>
            <a:off x="1548725" y="1366050"/>
            <a:ext cx="1928651" cy="2411402"/>
          </a:xfrm>
          <a:prstGeom prst="rect">
            <a:avLst/>
          </a:prstGeom>
          <a:noFill/>
          <a:ln>
            <a:noFill/>
          </a:ln>
        </p:spPr>
      </p:pic>
      <p:sp>
        <p:nvSpPr>
          <p:cNvPr id="362" name="Google Shape;362;p32"/>
          <p:cNvSpPr txBox="1"/>
          <p:nvPr/>
        </p:nvSpPr>
        <p:spPr>
          <a:xfrm>
            <a:off x="3691561" y="568251"/>
            <a:ext cx="4946991" cy="3760478"/>
          </a:xfrm>
          <a:prstGeom prst="rect">
            <a:avLst/>
          </a:prstGeom>
          <a:noFill/>
          <a:ln>
            <a:noFill/>
          </a:ln>
        </p:spPr>
        <p:txBody>
          <a:bodyPr spcFirstLastPara="1" wrap="square" lIns="91425" tIns="91425" rIns="91425" bIns="91425" anchor="t" anchorCtr="0">
            <a:normAutofit fontScale="92500"/>
          </a:bodyPr>
          <a:lstStyle/>
          <a:p>
            <a:pPr marL="82550" marR="0" lvl="0" indent="0" algn="ctr" rtl="0">
              <a:lnSpc>
                <a:spcPct val="115000"/>
              </a:lnSpc>
              <a:spcBef>
                <a:spcPts val="1200"/>
              </a:spcBef>
              <a:spcAft>
                <a:spcPts val="0"/>
              </a:spcAft>
              <a:buClr>
                <a:srgbClr val="666666"/>
              </a:buClr>
              <a:buSzPct val="66066"/>
              <a:buFont typeface="Helvetica Neue"/>
              <a:buNone/>
            </a:pPr>
            <a:r>
              <a:rPr lang="es-ES" sz="1800" b="1" i="0" u="none" strike="noStrike" cap="none">
                <a:solidFill>
                  <a:srgbClr val="000000"/>
                </a:solidFill>
                <a:latin typeface="Avenir"/>
                <a:ea typeface="Avenir"/>
                <a:cs typeface="Avenir"/>
                <a:sym typeface="Avenir"/>
              </a:rPr>
              <a:t>CREATING A SYNODAL EXPERIENCE AND GATHERING THE FRUITS</a:t>
            </a:r>
            <a:endParaRPr/>
          </a:p>
          <a:p>
            <a:pPr marL="254000" marR="0" lvl="0" indent="-171450" algn="l" rtl="0">
              <a:lnSpc>
                <a:spcPct val="115000"/>
              </a:lnSpc>
              <a:spcBef>
                <a:spcPts val="1200"/>
              </a:spcBef>
              <a:spcAft>
                <a:spcPts val="0"/>
              </a:spcAft>
              <a:buClr>
                <a:srgbClr val="666666"/>
              </a:buClr>
              <a:buSzPct val="84942"/>
              <a:buFont typeface="Arial"/>
              <a:buChar char="•"/>
            </a:pPr>
            <a:r>
              <a:rPr lang="es-ES" sz="1400" b="0" i="0" u="none" strike="noStrike" cap="none">
                <a:solidFill>
                  <a:srgbClr val="000000"/>
                </a:solidFill>
                <a:latin typeface="Avenir"/>
                <a:ea typeface="Avenir"/>
                <a:cs typeface="Avenir"/>
                <a:sym typeface="Avenir"/>
              </a:rPr>
              <a:t>The </a:t>
            </a:r>
            <a:r>
              <a:rPr lang="es-ES" sz="1400" b="0" i="1" u="none" strike="noStrike" cap="none">
                <a:solidFill>
                  <a:srgbClr val="000000"/>
                </a:solidFill>
                <a:latin typeface="Avenir"/>
                <a:ea typeface="Avenir"/>
                <a:cs typeface="Avenir"/>
                <a:sym typeface="Avenir"/>
              </a:rPr>
              <a:t>Vademecum </a:t>
            </a:r>
            <a:r>
              <a:rPr lang="es-ES" sz="1400" b="0" i="0" u="none" strike="noStrike" cap="none">
                <a:solidFill>
                  <a:srgbClr val="000000"/>
                </a:solidFill>
                <a:latin typeface="Avenir"/>
                <a:ea typeface="Avenir"/>
                <a:cs typeface="Avenir"/>
                <a:sym typeface="Avenir"/>
              </a:rPr>
              <a:t>aims to promote the </a:t>
            </a:r>
            <a:r>
              <a:rPr lang="es-ES" sz="1400" b="1" i="0" u="none" strike="noStrike" cap="none">
                <a:solidFill>
                  <a:srgbClr val="000000"/>
                </a:solidFill>
                <a:latin typeface="Avenir"/>
                <a:ea typeface="Avenir"/>
                <a:cs typeface="Avenir"/>
                <a:sym typeface="Avenir"/>
              </a:rPr>
              <a:t>practice of synodality on the local level</a:t>
            </a:r>
            <a:r>
              <a:rPr lang="es-ES" sz="1400" b="0" i="0" u="none" strike="noStrike" cap="none">
                <a:solidFill>
                  <a:srgbClr val="000000"/>
                </a:solidFill>
                <a:latin typeface="Avenir"/>
                <a:ea typeface="Avenir"/>
                <a:cs typeface="Avenir"/>
                <a:sym typeface="Avenir"/>
              </a:rPr>
              <a:t>: the goal is not simply to provide responses to pre-determined questions, but to open a space for sharing a </a:t>
            </a:r>
            <a:r>
              <a:rPr lang="es-ES" sz="1400" b="1" i="0" u="none" strike="noStrike" cap="none">
                <a:solidFill>
                  <a:srgbClr val="000000"/>
                </a:solidFill>
                <a:latin typeface="Avenir"/>
                <a:ea typeface="Avenir"/>
                <a:cs typeface="Avenir"/>
                <a:sym typeface="Avenir"/>
              </a:rPr>
              <a:t>synodal experience </a:t>
            </a:r>
            <a:r>
              <a:rPr lang="es-ES" sz="1400" b="0" i="0" u="none" strike="noStrike" cap="none">
                <a:solidFill>
                  <a:srgbClr val="000000"/>
                </a:solidFill>
                <a:latin typeface="Avenir"/>
                <a:ea typeface="Avenir"/>
                <a:cs typeface="Avenir"/>
                <a:sym typeface="Avenir"/>
              </a:rPr>
              <a:t>with one another at the local level.</a:t>
            </a:r>
            <a:r>
              <a:rPr lang="es-ES" sz="1400" b="1" i="0" u="none" strike="noStrike" cap="none">
                <a:solidFill>
                  <a:srgbClr val="000000"/>
                </a:solidFill>
                <a:latin typeface="Avenir"/>
                <a:ea typeface="Avenir"/>
                <a:cs typeface="Avenir"/>
                <a:sym typeface="Avenir"/>
              </a:rPr>
              <a:t> </a:t>
            </a:r>
            <a:endParaRPr/>
          </a:p>
          <a:p>
            <a:pPr marL="254000" marR="0" lvl="0" indent="-171450" algn="l" rtl="0">
              <a:lnSpc>
                <a:spcPct val="115000"/>
              </a:lnSpc>
              <a:spcBef>
                <a:spcPts val="1200"/>
              </a:spcBef>
              <a:spcAft>
                <a:spcPts val="0"/>
              </a:spcAft>
              <a:buClr>
                <a:srgbClr val="666666"/>
              </a:buClr>
              <a:buSzPct val="84942"/>
              <a:buFont typeface="Arial"/>
              <a:buChar char="•"/>
            </a:pPr>
            <a:r>
              <a:rPr lang="es-ES" sz="1400" b="0" i="0" u="none" strike="noStrike" cap="none">
                <a:solidFill>
                  <a:srgbClr val="000000"/>
                </a:solidFill>
                <a:latin typeface="Avenir"/>
                <a:ea typeface="Avenir"/>
                <a:cs typeface="Avenir"/>
                <a:sym typeface="Avenir"/>
              </a:rPr>
              <a:t>To foster a synodal experience, the </a:t>
            </a:r>
            <a:r>
              <a:rPr lang="es-ES" sz="1400" b="0" i="1" u="none" strike="noStrike" cap="none">
                <a:solidFill>
                  <a:srgbClr val="000000"/>
                </a:solidFill>
                <a:latin typeface="Avenir"/>
                <a:ea typeface="Avenir"/>
                <a:cs typeface="Avenir"/>
                <a:sym typeface="Avenir"/>
              </a:rPr>
              <a:t>Vademecum </a:t>
            </a:r>
            <a:r>
              <a:rPr lang="es-ES" sz="1400" b="0" i="0" u="none" strike="noStrike" cap="none">
                <a:solidFill>
                  <a:srgbClr val="000000"/>
                </a:solidFill>
                <a:latin typeface="Avenir"/>
                <a:ea typeface="Avenir"/>
                <a:cs typeface="Avenir"/>
                <a:sym typeface="Avenir"/>
              </a:rPr>
              <a:t>proposes diverse methodologies and tools that can be adapted locally. </a:t>
            </a:r>
            <a:endParaRPr/>
          </a:p>
          <a:p>
            <a:pPr marL="254000" marR="0" lvl="0" indent="-171450" algn="l" rtl="0">
              <a:lnSpc>
                <a:spcPct val="115000"/>
              </a:lnSpc>
              <a:spcBef>
                <a:spcPts val="1200"/>
              </a:spcBef>
              <a:spcAft>
                <a:spcPts val="0"/>
              </a:spcAft>
              <a:buClr>
                <a:srgbClr val="666666"/>
              </a:buClr>
              <a:buSzPct val="84942"/>
              <a:buFont typeface="Arial"/>
              <a:buChar char="•"/>
            </a:pPr>
            <a:r>
              <a:rPr lang="es-ES" sz="1400" b="0" i="0" u="none" strike="noStrike" cap="none">
                <a:solidFill>
                  <a:srgbClr val="000000"/>
                </a:solidFill>
                <a:latin typeface="Avenir"/>
                <a:ea typeface="Avenir"/>
                <a:cs typeface="Avenir"/>
                <a:sym typeface="Avenir"/>
              </a:rPr>
              <a:t>The diocesan synthesis should </a:t>
            </a:r>
            <a:r>
              <a:rPr lang="es-ES" sz="1400" b="1" i="0" u="none" strike="noStrike" cap="none">
                <a:solidFill>
                  <a:srgbClr val="000000"/>
                </a:solidFill>
                <a:latin typeface="Avenir"/>
                <a:ea typeface="Avenir"/>
                <a:cs typeface="Avenir"/>
                <a:sym typeface="Avenir"/>
              </a:rPr>
              <a:t>collect the fruits and honest feedback of participants </a:t>
            </a:r>
            <a:r>
              <a:rPr lang="es-ES" sz="1400" b="0" i="0" u="none" strike="noStrike" cap="none">
                <a:solidFill>
                  <a:srgbClr val="000000"/>
                </a:solidFill>
                <a:latin typeface="Avenir"/>
                <a:ea typeface="Avenir"/>
                <a:cs typeface="Avenir"/>
                <a:sym typeface="Avenir"/>
              </a:rPr>
              <a:t>from the local synodal experience, rather than transmitting generic summaries. </a:t>
            </a:r>
            <a:endParaRPr sz="1400" b="0" i="0" u="none" strike="noStrike" cap="none">
              <a:solidFill>
                <a:srgbClr val="000000"/>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3"/>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1100"/>
              <a:buNone/>
            </a:pPr>
            <a:r>
              <a:rPr lang="es-ES">
                <a:latin typeface="Avenir"/>
                <a:ea typeface="Avenir"/>
                <a:cs typeface="Avenir"/>
                <a:sym typeface="Avenir"/>
              </a:rPr>
              <a:t>The Diocesan Phase of the Synod</a:t>
            </a:r>
            <a:endParaRPr>
              <a:latin typeface="Avenir"/>
              <a:ea typeface="Avenir"/>
              <a:cs typeface="Avenir"/>
              <a:sym typeface="Avenir"/>
            </a:endParaRPr>
          </a:p>
        </p:txBody>
      </p:sp>
      <p:sp>
        <p:nvSpPr>
          <p:cNvPr id="368" name="Google Shape;368;p33"/>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33</a:t>
            </a:fld>
            <a:endParaRPr/>
          </a:p>
        </p:txBody>
      </p:sp>
      <p:cxnSp>
        <p:nvCxnSpPr>
          <p:cNvPr id="369" name="Google Shape;369;p33"/>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370" name="Google Shape;370;p33"/>
          <p:cNvSpPr txBox="1">
            <a:spLocks noGrp="1"/>
          </p:cNvSpPr>
          <p:nvPr>
            <p:ph type="body" idx="2"/>
          </p:nvPr>
        </p:nvSpPr>
        <p:spPr>
          <a:xfrm>
            <a:off x="496859" y="1105084"/>
            <a:ext cx="8268000" cy="3392575"/>
          </a:xfrm>
          <a:prstGeom prst="rect">
            <a:avLst/>
          </a:prstGeom>
          <a:noFill/>
          <a:ln>
            <a:noFill/>
          </a:ln>
        </p:spPr>
        <p:txBody>
          <a:bodyPr spcFirstLastPara="1" wrap="square" lIns="91425" tIns="91425" rIns="91425" bIns="91425" anchor="ctr" anchorCtr="0">
            <a:normAutofit lnSpcReduction="10000"/>
          </a:bodyPr>
          <a:lstStyle/>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Dates: </a:t>
            </a:r>
            <a:r>
              <a:rPr lang="es-ES" sz="1600">
                <a:latin typeface="Avenir"/>
                <a:ea typeface="Avenir"/>
                <a:cs typeface="Avenir"/>
                <a:sym typeface="Avenir"/>
              </a:rPr>
              <a:t>From 7 October 221 to 30 April 2022</a:t>
            </a:r>
            <a:endParaRPr/>
          </a:p>
          <a:p>
            <a:pPr marL="152400" lvl="0" indent="0" algn="l" rtl="0">
              <a:lnSpc>
                <a:spcPct val="115000"/>
              </a:lnSpc>
              <a:spcBef>
                <a:spcPts val="0"/>
              </a:spcBef>
              <a:spcAft>
                <a:spcPts val="0"/>
              </a:spcAft>
              <a:buSzPts val="1200"/>
              <a:buNone/>
            </a:pPr>
            <a:endParaRPr sz="1600" b="1">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Objectives</a:t>
            </a:r>
            <a:r>
              <a:rPr lang="es-ES" sz="1600">
                <a:latin typeface="Avenir"/>
                <a:ea typeface="Avenir"/>
                <a:cs typeface="Avenir"/>
                <a:sym typeface="Avenir"/>
              </a:rPr>
              <a:t>: Consultation of the People of God: to listen, participate, discern</a:t>
            </a:r>
            <a:endParaRPr sz="1600">
              <a:latin typeface="Avenir"/>
              <a:ea typeface="Avenir"/>
              <a:cs typeface="Avenir"/>
              <a:sym typeface="Avenir"/>
            </a:endParaRPr>
          </a:p>
          <a:p>
            <a:pPr marL="152400" lvl="0" indent="0" algn="l" rtl="0">
              <a:lnSpc>
                <a:spcPct val="115000"/>
              </a:lnSpc>
              <a:spcBef>
                <a:spcPts val="0"/>
              </a:spcBef>
              <a:spcAft>
                <a:spcPts val="0"/>
              </a:spcAft>
              <a:buSzPts val="1200"/>
              <a:buNone/>
            </a:pP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How the consultation should be carried out:</a:t>
            </a:r>
            <a:endParaRPr/>
          </a:p>
          <a:p>
            <a:pPr marL="914400" lvl="1" indent="-304800" algn="l" rtl="0">
              <a:lnSpc>
                <a:spcPct val="115000"/>
              </a:lnSpc>
              <a:spcBef>
                <a:spcPts val="0"/>
              </a:spcBef>
              <a:spcAft>
                <a:spcPts val="0"/>
              </a:spcAft>
              <a:buSzPts val="1200"/>
              <a:buChar char="○"/>
            </a:pPr>
            <a:r>
              <a:rPr lang="es-ES" sz="1600" b="1" i="1">
                <a:solidFill>
                  <a:srgbClr val="850E33"/>
                </a:solidFill>
                <a:latin typeface="Avenir"/>
                <a:ea typeface="Avenir"/>
                <a:cs typeface="Avenir"/>
                <a:sym typeface="Avenir"/>
              </a:rPr>
              <a:t>Honestly</a:t>
            </a:r>
            <a:r>
              <a:rPr lang="es-ES" sz="1600">
                <a:latin typeface="Avenir"/>
                <a:ea typeface="Avenir"/>
                <a:cs typeface="Avenir"/>
                <a:sym typeface="Avenir"/>
              </a:rPr>
              <a:t>: the People of God are </a:t>
            </a:r>
            <a:r>
              <a:rPr lang="es-ES" sz="1600" i="1">
                <a:latin typeface="Avenir"/>
                <a:ea typeface="Avenir"/>
                <a:cs typeface="Avenir"/>
                <a:sym typeface="Avenir"/>
              </a:rPr>
              <a:t>truly</a:t>
            </a:r>
            <a:r>
              <a:rPr lang="es-ES" sz="1600">
                <a:latin typeface="Avenir"/>
                <a:ea typeface="Avenir"/>
                <a:cs typeface="Avenir"/>
                <a:sym typeface="Avenir"/>
              </a:rPr>
              <a:t> consulted</a:t>
            </a:r>
            <a:endParaRPr sz="1600">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es-ES" sz="1600" b="1" i="1">
                <a:solidFill>
                  <a:srgbClr val="850E33"/>
                </a:solidFill>
                <a:latin typeface="Avenir"/>
                <a:ea typeface="Avenir"/>
                <a:cs typeface="Avenir"/>
                <a:sym typeface="Avenir"/>
              </a:rPr>
              <a:t>As broadly as possible</a:t>
            </a:r>
            <a:r>
              <a:rPr lang="es-ES" sz="1600">
                <a:latin typeface="Avenir"/>
                <a:ea typeface="Avenir"/>
                <a:cs typeface="Avenir"/>
                <a:sym typeface="Avenir"/>
              </a:rPr>
              <a:t>: everyone participates, including those on the margins</a:t>
            </a:r>
            <a:endParaRPr sz="1600">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es-ES" sz="1600" b="1" i="1">
                <a:solidFill>
                  <a:srgbClr val="850E33"/>
                </a:solidFill>
                <a:latin typeface="Avenir"/>
                <a:ea typeface="Avenir"/>
                <a:cs typeface="Avenir"/>
                <a:sym typeface="Avenir"/>
              </a:rPr>
              <a:t>Practical</a:t>
            </a:r>
            <a:r>
              <a:rPr lang="es-ES" sz="1600">
                <a:latin typeface="Avenir"/>
                <a:ea typeface="Avenir"/>
                <a:cs typeface="Avenir"/>
                <a:sym typeface="Avenir"/>
              </a:rPr>
              <a:t>: provides concrete help for the mission to evangelize</a:t>
            </a:r>
            <a:endParaRPr sz="1600">
              <a:latin typeface="Avenir"/>
              <a:ea typeface="Avenir"/>
              <a:cs typeface="Avenir"/>
              <a:sym typeface="Avenir"/>
            </a:endParaRPr>
          </a:p>
          <a:p>
            <a:pPr marL="609600" lvl="1" indent="0" algn="l" rtl="0">
              <a:lnSpc>
                <a:spcPct val="115000"/>
              </a:lnSpc>
              <a:spcBef>
                <a:spcPts val="0"/>
              </a:spcBef>
              <a:spcAft>
                <a:spcPts val="0"/>
              </a:spcAft>
              <a:buSzPts val="1200"/>
              <a:buNone/>
            </a:pP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ts val="1200"/>
              <a:buFont typeface="Helvetica Neue"/>
              <a:buChar char="●"/>
            </a:pPr>
            <a:r>
              <a:rPr lang="es-ES" sz="1600" b="1">
                <a:latin typeface="Avenir"/>
                <a:ea typeface="Avenir"/>
                <a:cs typeface="Avenir"/>
                <a:sym typeface="Avenir"/>
              </a:rPr>
              <a:t>Aids for the Diocesan Phase</a:t>
            </a:r>
            <a:r>
              <a:rPr lang="es-ES" sz="1600">
                <a:latin typeface="Avenir"/>
                <a:ea typeface="Avenir"/>
                <a:cs typeface="Avenir"/>
                <a:sym typeface="Avenir"/>
              </a:rPr>
              <a:t>:</a:t>
            </a:r>
            <a:endParaRPr/>
          </a:p>
          <a:p>
            <a:pPr marL="914400" lvl="1" indent="-304800" algn="l" rtl="0">
              <a:lnSpc>
                <a:spcPct val="115000"/>
              </a:lnSpc>
              <a:spcBef>
                <a:spcPts val="0"/>
              </a:spcBef>
              <a:spcAft>
                <a:spcPts val="0"/>
              </a:spcAft>
              <a:buSzPts val="1200"/>
              <a:buChar char="○"/>
            </a:pPr>
            <a:r>
              <a:rPr lang="es-ES" sz="1600">
                <a:latin typeface="Avenir"/>
                <a:ea typeface="Avenir"/>
                <a:cs typeface="Avenir"/>
                <a:sym typeface="Avenir"/>
              </a:rPr>
              <a:t>Synodal Team coordinating this consultation in each Diocese</a:t>
            </a:r>
            <a:endParaRPr sz="1600">
              <a:latin typeface="Avenir"/>
              <a:ea typeface="Avenir"/>
              <a:cs typeface="Avenir"/>
              <a:sym typeface="Avenir"/>
            </a:endParaRPr>
          </a:p>
          <a:p>
            <a:pPr marL="914400" lvl="1" indent="-304800" algn="l" rtl="0">
              <a:lnSpc>
                <a:spcPct val="115000"/>
              </a:lnSpc>
              <a:spcBef>
                <a:spcPts val="0"/>
              </a:spcBef>
              <a:spcAft>
                <a:spcPts val="0"/>
              </a:spcAft>
              <a:buSzPts val="1200"/>
              <a:buChar char="○"/>
            </a:pPr>
            <a:r>
              <a:rPr lang="es-ES" sz="1600">
                <a:latin typeface="Avenir"/>
                <a:ea typeface="Avenir"/>
                <a:cs typeface="Avenir"/>
                <a:sym typeface="Avenir"/>
              </a:rPr>
              <a:t>Diocesan Assembly at the end of the consultation for comunal discernment</a:t>
            </a:r>
            <a:endParaRPr sz="16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xEl>
                                              <p:pRg st="0" end="0"/>
                                            </p:txEl>
                                          </p:spTgt>
                                        </p:tgtEl>
                                        <p:attrNameLst>
                                          <p:attrName>style.visibility</p:attrName>
                                        </p:attrNameLst>
                                      </p:cBhvr>
                                      <p:to>
                                        <p:strVal val="visible"/>
                                      </p:to>
                                    </p:set>
                                    <p:animEffect transition="in" filter="fade">
                                      <p:cBhvr>
                                        <p:cTn id="7" dur="500"/>
                                        <p:tgtEl>
                                          <p:spTgt spid="37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0">
                                            <p:txEl>
                                              <p:pRg st="1" end="1"/>
                                            </p:txEl>
                                          </p:spTgt>
                                        </p:tgtEl>
                                        <p:attrNameLst>
                                          <p:attrName>style.visibility</p:attrName>
                                        </p:attrNameLst>
                                      </p:cBhvr>
                                      <p:to>
                                        <p:strVal val="visible"/>
                                      </p:to>
                                    </p:set>
                                    <p:animEffect transition="in" filter="fade">
                                      <p:cBhvr>
                                        <p:cTn id="10" dur="500"/>
                                        <p:tgtEl>
                                          <p:spTgt spid="37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0">
                                            <p:txEl>
                                              <p:pRg st="2" end="2"/>
                                            </p:txEl>
                                          </p:spTgt>
                                        </p:tgtEl>
                                        <p:attrNameLst>
                                          <p:attrName>style.visibility</p:attrName>
                                        </p:attrNameLst>
                                      </p:cBhvr>
                                      <p:to>
                                        <p:strVal val="visible"/>
                                      </p:to>
                                    </p:set>
                                    <p:animEffect transition="in" filter="fade">
                                      <p:cBhvr>
                                        <p:cTn id="13" dur="500"/>
                                        <p:tgtEl>
                                          <p:spTgt spid="37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0">
                                            <p:txEl>
                                              <p:pRg st="3" end="3"/>
                                            </p:txEl>
                                          </p:spTgt>
                                        </p:tgtEl>
                                        <p:attrNameLst>
                                          <p:attrName>style.visibility</p:attrName>
                                        </p:attrNameLst>
                                      </p:cBhvr>
                                      <p:to>
                                        <p:strVal val="visible"/>
                                      </p:to>
                                    </p:set>
                                    <p:animEffect transition="in" filter="fade">
                                      <p:cBhvr>
                                        <p:cTn id="16" dur="500"/>
                                        <p:tgtEl>
                                          <p:spTgt spid="37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0">
                                            <p:txEl>
                                              <p:pRg st="4" end="4"/>
                                            </p:txEl>
                                          </p:spTgt>
                                        </p:tgtEl>
                                        <p:attrNameLst>
                                          <p:attrName>style.visibility</p:attrName>
                                        </p:attrNameLst>
                                      </p:cBhvr>
                                      <p:to>
                                        <p:strVal val="visible"/>
                                      </p:to>
                                    </p:set>
                                    <p:animEffect transition="in" filter="fade">
                                      <p:cBhvr>
                                        <p:cTn id="19" dur="500"/>
                                        <p:tgtEl>
                                          <p:spTgt spid="37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0">
                                            <p:txEl>
                                              <p:pRg st="5" end="5"/>
                                            </p:txEl>
                                          </p:spTgt>
                                        </p:tgtEl>
                                        <p:attrNameLst>
                                          <p:attrName>style.visibility</p:attrName>
                                        </p:attrNameLst>
                                      </p:cBhvr>
                                      <p:to>
                                        <p:strVal val="visible"/>
                                      </p:to>
                                    </p:set>
                                    <p:animEffect transition="in" filter="fade">
                                      <p:cBhvr>
                                        <p:cTn id="22" dur="500"/>
                                        <p:tgtEl>
                                          <p:spTgt spid="370">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0">
                                            <p:txEl>
                                              <p:pRg st="6" end="6"/>
                                            </p:txEl>
                                          </p:spTgt>
                                        </p:tgtEl>
                                        <p:attrNameLst>
                                          <p:attrName>style.visibility</p:attrName>
                                        </p:attrNameLst>
                                      </p:cBhvr>
                                      <p:to>
                                        <p:strVal val="visible"/>
                                      </p:to>
                                    </p:set>
                                    <p:animEffect transition="in" filter="fade">
                                      <p:cBhvr>
                                        <p:cTn id="25" dur="500"/>
                                        <p:tgtEl>
                                          <p:spTgt spid="370">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0">
                                            <p:txEl>
                                              <p:pRg st="7" end="7"/>
                                            </p:txEl>
                                          </p:spTgt>
                                        </p:tgtEl>
                                        <p:attrNameLst>
                                          <p:attrName>style.visibility</p:attrName>
                                        </p:attrNameLst>
                                      </p:cBhvr>
                                      <p:to>
                                        <p:strVal val="visible"/>
                                      </p:to>
                                    </p:set>
                                    <p:animEffect transition="in" filter="fade">
                                      <p:cBhvr>
                                        <p:cTn id="28" dur="500"/>
                                        <p:tgtEl>
                                          <p:spTgt spid="370">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0">
                                            <p:txEl>
                                              <p:pRg st="8" end="8"/>
                                            </p:txEl>
                                          </p:spTgt>
                                        </p:tgtEl>
                                        <p:attrNameLst>
                                          <p:attrName>style.visibility</p:attrName>
                                        </p:attrNameLst>
                                      </p:cBhvr>
                                      <p:to>
                                        <p:strVal val="visible"/>
                                      </p:to>
                                    </p:set>
                                    <p:animEffect transition="in" filter="fade">
                                      <p:cBhvr>
                                        <p:cTn id="31" dur="500"/>
                                        <p:tgtEl>
                                          <p:spTgt spid="370">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0">
                                            <p:txEl>
                                              <p:pRg st="9" end="9"/>
                                            </p:txEl>
                                          </p:spTgt>
                                        </p:tgtEl>
                                        <p:attrNameLst>
                                          <p:attrName>style.visibility</p:attrName>
                                        </p:attrNameLst>
                                      </p:cBhvr>
                                      <p:to>
                                        <p:strVal val="visible"/>
                                      </p:to>
                                    </p:set>
                                    <p:animEffect transition="in" filter="fade">
                                      <p:cBhvr>
                                        <p:cTn id="34" dur="500"/>
                                        <p:tgtEl>
                                          <p:spTgt spid="370">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70">
                                            <p:txEl>
                                              <p:pRg st="10" end="10"/>
                                            </p:txEl>
                                          </p:spTgt>
                                        </p:tgtEl>
                                        <p:attrNameLst>
                                          <p:attrName>style.visibility</p:attrName>
                                        </p:attrNameLst>
                                      </p:cBhvr>
                                      <p:to>
                                        <p:strVal val="visible"/>
                                      </p:to>
                                    </p:set>
                                    <p:animEffect transition="in" filter="fade">
                                      <p:cBhvr>
                                        <p:cTn id="37" dur="500"/>
                                        <p:tgtEl>
                                          <p:spTgt spid="370">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70">
                                            <p:txEl>
                                              <p:pRg st="11" end="11"/>
                                            </p:txEl>
                                          </p:spTgt>
                                        </p:tgtEl>
                                        <p:attrNameLst>
                                          <p:attrName>style.visibility</p:attrName>
                                        </p:attrNameLst>
                                      </p:cBhvr>
                                      <p:to>
                                        <p:strVal val="visible"/>
                                      </p:to>
                                    </p:set>
                                    <p:animEffect transition="in" filter="fade">
                                      <p:cBhvr>
                                        <p:cTn id="40" dur="500"/>
                                        <p:tgtEl>
                                          <p:spTgt spid="37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4"/>
          <p:cNvSpPr txBox="1">
            <a:spLocks noGrp="1"/>
          </p:cNvSpPr>
          <p:nvPr>
            <p:ph type="title"/>
          </p:nvPr>
        </p:nvSpPr>
        <p:spPr>
          <a:xfrm>
            <a:off x="398689" y="404830"/>
            <a:ext cx="8298632" cy="637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1100"/>
              <a:buNone/>
            </a:pPr>
            <a:r>
              <a:rPr lang="es-ES">
                <a:latin typeface="Avenir"/>
                <a:ea typeface="Avenir"/>
                <a:cs typeface="Avenir"/>
                <a:sym typeface="Avenir"/>
              </a:rPr>
              <a:t>Unfolding of the Diocesan Phase</a:t>
            </a:r>
            <a:endParaRPr>
              <a:latin typeface="Avenir"/>
              <a:ea typeface="Avenir"/>
              <a:cs typeface="Avenir"/>
              <a:sym typeface="Avenir"/>
            </a:endParaRPr>
          </a:p>
        </p:txBody>
      </p:sp>
      <p:sp>
        <p:nvSpPr>
          <p:cNvPr id="376" name="Google Shape;376;p3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34</a:t>
            </a:fld>
            <a:endParaRPr/>
          </a:p>
        </p:txBody>
      </p:sp>
      <p:cxnSp>
        <p:nvCxnSpPr>
          <p:cNvPr id="377" name="Google Shape;377;p34"/>
          <p:cNvCxnSpPr/>
          <p:nvPr/>
        </p:nvCxnSpPr>
        <p:spPr>
          <a:xfrm>
            <a:off x="3357120" y="4754409"/>
            <a:ext cx="2186400" cy="0"/>
          </a:xfrm>
          <a:prstGeom prst="straightConnector1">
            <a:avLst/>
          </a:prstGeom>
          <a:noFill/>
          <a:ln w="28575" cap="flat" cmpd="sng">
            <a:solidFill>
              <a:srgbClr val="DE8F32"/>
            </a:solidFill>
            <a:prstDash val="dot"/>
            <a:round/>
            <a:headEnd type="none" w="sm" len="sm"/>
            <a:tailEnd type="none" w="sm" len="sm"/>
          </a:ln>
        </p:spPr>
      </p:cxnSp>
      <p:sp>
        <p:nvSpPr>
          <p:cNvPr id="378" name="Google Shape;378;p34"/>
          <p:cNvSpPr txBox="1">
            <a:spLocks noGrp="1"/>
          </p:cNvSpPr>
          <p:nvPr>
            <p:ph type="body" idx="2"/>
          </p:nvPr>
        </p:nvSpPr>
        <p:spPr>
          <a:xfrm>
            <a:off x="496859" y="1105084"/>
            <a:ext cx="8201092" cy="3400009"/>
          </a:xfrm>
          <a:prstGeom prst="rect">
            <a:avLst/>
          </a:prstGeom>
          <a:noFill/>
          <a:ln>
            <a:noFill/>
          </a:ln>
        </p:spPr>
        <p:txBody>
          <a:bodyPr spcFirstLastPara="1" wrap="square" lIns="91425" tIns="91425" rIns="91425" bIns="91425" anchor="ctr" anchorCtr="0">
            <a:normAutofit fontScale="92500" lnSpcReduction="10000"/>
          </a:bodyPr>
          <a:lstStyle/>
          <a:p>
            <a:pPr marL="457200" lvl="0" indent="-304800" algn="l" rtl="0">
              <a:lnSpc>
                <a:spcPct val="115000"/>
              </a:lnSpc>
              <a:spcBef>
                <a:spcPts val="0"/>
              </a:spcBef>
              <a:spcAft>
                <a:spcPts val="0"/>
              </a:spcAft>
              <a:buClr>
                <a:srgbClr val="DE8F32"/>
              </a:buClr>
              <a:buSzPct val="81081"/>
              <a:buFont typeface="Helvetica Neue"/>
              <a:buChar char="●"/>
            </a:pPr>
            <a:r>
              <a:rPr lang="es-ES" sz="1600" b="1">
                <a:solidFill>
                  <a:srgbClr val="006600"/>
                </a:solidFill>
                <a:latin typeface="Avenir"/>
                <a:ea typeface="Avenir"/>
                <a:cs typeface="Avenir"/>
                <a:sym typeface="Avenir"/>
              </a:rPr>
              <a:t>Those Responsible:</a:t>
            </a:r>
            <a:endParaRPr/>
          </a:p>
          <a:p>
            <a:pPr marL="914400" lvl="1" indent="-304800" algn="l" rtl="0">
              <a:lnSpc>
                <a:spcPct val="115000"/>
              </a:lnSpc>
              <a:spcBef>
                <a:spcPts val="0"/>
              </a:spcBef>
              <a:spcAft>
                <a:spcPts val="0"/>
              </a:spcAft>
              <a:buSzPct val="81081"/>
              <a:buChar char="○"/>
            </a:pPr>
            <a:r>
              <a:rPr lang="es-ES" sz="1600" i="1">
                <a:latin typeface="Avenir"/>
                <a:ea typeface="Avenir"/>
                <a:cs typeface="Avenir"/>
                <a:sym typeface="Avenir"/>
              </a:rPr>
              <a:t>The People of God,</a:t>
            </a:r>
            <a:r>
              <a:rPr lang="es-ES" sz="1600">
                <a:latin typeface="Avenir"/>
                <a:ea typeface="Avenir"/>
                <a:cs typeface="Avenir"/>
                <a:sym typeface="Avenir"/>
              </a:rPr>
              <a:t> called to participate</a:t>
            </a:r>
            <a:endParaRPr sz="160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es-ES" sz="1600" i="1">
                <a:latin typeface="Avenir"/>
                <a:ea typeface="Avenir"/>
                <a:cs typeface="Avenir"/>
                <a:sym typeface="Avenir"/>
              </a:rPr>
              <a:t>The Diocesan Bishop</a:t>
            </a:r>
            <a:r>
              <a:rPr lang="es-ES" sz="1600">
                <a:latin typeface="Avenir"/>
                <a:ea typeface="Avenir"/>
                <a:cs typeface="Avenir"/>
                <a:sym typeface="Avenir"/>
              </a:rPr>
              <a:t>, responsible for the discernment process</a:t>
            </a:r>
            <a:endParaRPr sz="160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es-ES" sz="1600" i="1">
                <a:latin typeface="Avenir"/>
                <a:ea typeface="Avenir"/>
                <a:cs typeface="Avenir"/>
                <a:sym typeface="Avenir"/>
              </a:rPr>
              <a:t>The Synodal Team</a:t>
            </a:r>
            <a:r>
              <a:rPr lang="es-ES" sz="1600">
                <a:latin typeface="Avenir"/>
                <a:ea typeface="Avenir"/>
                <a:cs typeface="Avenir"/>
                <a:sym typeface="Avenir"/>
              </a:rPr>
              <a:t>, coordinates and animates</a:t>
            </a:r>
            <a:endParaRPr sz="160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es-ES" sz="1600" i="1">
                <a:latin typeface="Avenir"/>
                <a:ea typeface="Avenir"/>
                <a:cs typeface="Avenir"/>
                <a:sym typeface="Avenir"/>
              </a:rPr>
              <a:t>Pastors</a:t>
            </a:r>
            <a:r>
              <a:rPr lang="es-ES" sz="1600">
                <a:latin typeface="Avenir"/>
                <a:ea typeface="Avenir"/>
                <a:cs typeface="Avenir"/>
                <a:sym typeface="Avenir"/>
              </a:rPr>
              <a:t>, responsible for enabling the participation from the parish level</a:t>
            </a:r>
            <a:endParaRPr sz="1600">
              <a:latin typeface="Avenir"/>
              <a:ea typeface="Avenir"/>
              <a:cs typeface="Avenir"/>
              <a:sym typeface="Avenir"/>
            </a:endParaRPr>
          </a:p>
          <a:p>
            <a:pPr marL="914400" lvl="1" indent="-228600" algn="l" rtl="0">
              <a:lnSpc>
                <a:spcPct val="115000"/>
              </a:lnSpc>
              <a:spcBef>
                <a:spcPts val="0"/>
              </a:spcBef>
              <a:spcAft>
                <a:spcPts val="0"/>
              </a:spcAft>
              <a:buSzPct val="81081"/>
              <a:buNone/>
            </a:pP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ct val="81081"/>
              <a:buFont typeface="Helvetica Neue"/>
              <a:buChar char="●"/>
            </a:pPr>
            <a:r>
              <a:rPr lang="es-ES" sz="1600" b="1">
                <a:solidFill>
                  <a:srgbClr val="850E33"/>
                </a:solidFill>
                <a:latin typeface="Avenir"/>
                <a:ea typeface="Avenir"/>
                <a:cs typeface="Avenir"/>
                <a:sym typeface="Avenir"/>
              </a:rPr>
              <a:t>Materials:</a:t>
            </a:r>
            <a:endParaRPr/>
          </a:p>
          <a:p>
            <a:pPr marL="914400" lvl="1" indent="-304800" algn="l" rtl="0">
              <a:lnSpc>
                <a:spcPct val="115000"/>
              </a:lnSpc>
              <a:spcBef>
                <a:spcPts val="0"/>
              </a:spcBef>
              <a:spcAft>
                <a:spcPts val="0"/>
              </a:spcAft>
              <a:buSzPct val="81081"/>
              <a:buChar char="○"/>
            </a:pPr>
            <a:r>
              <a:rPr lang="es-ES" sz="1600">
                <a:latin typeface="Avenir"/>
                <a:ea typeface="Avenir"/>
                <a:cs typeface="Avenir"/>
                <a:sym typeface="Avenir"/>
              </a:rPr>
              <a:t>The 10 “Thematic Nuclei” from the </a:t>
            </a:r>
            <a:r>
              <a:rPr lang="es-ES" sz="1600" i="1">
                <a:latin typeface="Avenir"/>
                <a:ea typeface="Avenir"/>
                <a:cs typeface="Avenir"/>
                <a:sym typeface="Avenir"/>
              </a:rPr>
              <a:t>Preparatory Document</a:t>
            </a:r>
            <a:endParaRPr sz="160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es-ES" sz="1600">
                <a:latin typeface="Avenir"/>
                <a:ea typeface="Avenir"/>
                <a:cs typeface="Avenir"/>
                <a:sym typeface="Avenir"/>
              </a:rPr>
              <a:t>Anything that the Diocese is able to prepare</a:t>
            </a:r>
            <a:endParaRPr/>
          </a:p>
          <a:p>
            <a:pPr marL="914400" lvl="1" indent="-228600" algn="l" rtl="0">
              <a:lnSpc>
                <a:spcPct val="115000"/>
              </a:lnSpc>
              <a:spcBef>
                <a:spcPts val="0"/>
              </a:spcBef>
              <a:spcAft>
                <a:spcPts val="0"/>
              </a:spcAft>
              <a:buSzPct val="81081"/>
              <a:buNone/>
            </a:pPr>
            <a:endParaRPr sz="1600">
              <a:latin typeface="Avenir"/>
              <a:ea typeface="Avenir"/>
              <a:cs typeface="Avenir"/>
              <a:sym typeface="Avenir"/>
            </a:endParaRPr>
          </a:p>
          <a:p>
            <a:pPr marL="457200" lvl="0" indent="-304800" algn="l" rtl="0">
              <a:lnSpc>
                <a:spcPct val="115000"/>
              </a:lnSpc>
              <a:spcBef>
                <a:spcPts val="0"/>
              </a:spcBef>
              <a:spcAft>
                <a:spcPts val="0"/>
              </a:spcAft>
              <a:buClr>
                <a:srgbClr val="DE8F32"/>
              </a:buClr>
              <a:buSzPct val="81081"/>
              <a:buFont typeface="Helvetica Neue"/>
              <a:buChar char="●"/>
            </a:pPr>
            <a:r>
              <a:rPr lang="es-ES" sz="1600" b="1">
                <a:solidFill>
                  <a:srgbClr val="008186"/>
                </a:solidFill>
                <a:latin typeface="Avenir"/>
                <a:ea typeface="Avenir"/>
                <a:cs typeface="Avenir"/>
                <a:sym typeface="Avenir"/>
              </a:rPr>
              <a:t>To Keep in Mind:</a:t>
            </a:r>
            <a:endParaRPr/>
          </a:p>
          <a:p>
            <a:pPr marL="914400" lvl="1" indent="-304800" algn="l" rtl="0">
              <a:lnSpc>
                <a:spcPct val="115000"/>
              </a:lnSpc>
              <a:spcBef>
                <a:spcPts val="0"/>
              </a:spcBef>
              <a:spcAft>
                <a:spcPts val="0"/>
              </a:spcAft>
              <a:buSzPct val="81081"/>
              <a:buChar char="○"/>
            </a:pPr>
            <a:r>
              <a:rPr lang="es-ES" sz="1600">
                <a:latin typeface="Avenir"/>
                <a:ea typeface="Avenir"/>
                <a:cs typeface="Avenir"/>
                <a:sym typeface="Avenir"/>
              </a:rPr>
              <a:t>This is not about responding to a questionnaire or random list of questions</a:t>
            </a:r>
            <a:endParaRPr sz="1600">
              <a:latin typeface="Avenir"/>
              <a:ea typeface="Avenir"/>
              <a:cs typeface="Avenir"/>
              <a:sym typeface="Avenir"/>
            </a:endParaRPr>
          </a:p>
          <a:p>
            <a:pPr marL="914400" lvl="1" indent="-304800" algn="l" rtl="0">
              <a:lnSpc>
                <a:spcPct val="115000"/>
              </a:lnSpc>
              <a:spcBef>
                <a:spcPts val="0"/>
              </a:spcBef>
              <a:spcAft>
                <a:spcPts val="0"/>
              </a:spcAft>
              <a:buSzPct val="81081"/>
              <a:buChar char="○"/>
            </a:pPr>
            <a:r>
              <a:rPr lang="es-ES" sz="1600">
                <a:latin typeface="Avenir"/>
                <a:ea typeface="Avenir"/>
                <a:cs typeface="Avenir"/>
                <a:sym typeface="Avenir"/>
              </a:rPr>
              <a:t>All materials must foster dialogue and discernment</a:t>
            </a:r>
            <a:endParaRPr sz="1600">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fade">
                                      <p:cBhvr>
                                        <p:cTn id="7" dur="500"/>
                                        <p:tgtEl>
                                          <p:spTgt spid="37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8">
                                            <p:txEl>
                                              <p:pRg st="1" end="1"/>
                                            </p:txEl>
                                          </p:spTgt>
                                        </p:tgtEl>
                                        <p:attrNameLst>
                                          <p:attrName>style.visibility</p:attrName>
                                        </p:attrNameLst>
                                      </p:cBhvr>
                                      <p:to>
                                        <p:strVal val="visible"/>
                                      </p:to>
                                    </p:set>
                                    <p:animEffect transition="in" filter="fade">
                                      <p:cBhvr>
                                        <p:cTn id="10" dur="500"/>
                                        <p:tgtEl>
                                          <p:spTgt spid="37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78">
                                            <p:txEl>
                                              <p:pRg st="2" end="2"/>
                                            </p:txEl>
                                          </p:spTgt>
                                        </p:tgtEl>
                                        <p:attrNameLst>
                                          <p:attrName>style.visibility</p:attrName>
                                        </p:attrNameLst>
                                      </p:cBhvr>
                                      <p:to>
                                        <p:strVal val="visible"/>
                                      </p:to>
                                    </p:set>
                                    <p:animEffect transition="in" filter="fade">
                                      <p:cBhvr>
                                        <p:cTn id="13" dur="500"/>
                                        <p:tgtEl>
                                          <p:spTgt spid="37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78">
                                            <p:txEl>
                                              <p:pRg st="3" end="3"/>
                                            </p:txEl>
                                          </p:spTgt>
                                        </p:tgtEl>
                                        <p:attrNameLst>
                                          <p:attrName>style.visibility</p:attrName>
                                        </p:attrNameLst>
                                      </p:cBhvr>
                                      <p:to>
                                        <p:strVal val="visible"/>
                                      </p:to>
                                    </p:set>
                                    <p:animEffect transition="in" filter="fade">
                                      <p:cBhvr>
                                        <p:cTn id="16" dur="500"/>
                                        <p:tgtEl>
                                          <p:spTgt spid="37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78">
                                            <p:txEl>
                                              <p:pRg st="4" end="4"/>
                                            </p:txEl>
                                          </p:spTgt>
                                        </p:tgtEl>
                                        <p:attrNameLst>
                                          <p:attrName>style.visibility</p:attrName>
                                        </p:attrNameLst>
                                      </p:cBhvr>
                                      <p:to>
                                        <p:strVal val="visible"/>
                                      </p:to>
                                    </p:set>
                                    <p:animEffect transition="in" filter="fade">
                                      <p:cBhvr>
                                        <p:cTn id="19" dur="500"/>
                                        <p:tgtEl>
                                          <p:spTgt spid="37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78">
                                            <p:txEl>
                                              <p:pRg st="5" end="5"/>
                                            </p:txEl>
                                          </p:spTgt>
                                        </p:tgtEl>
                                        <p:attrNameLst>
                                          <p:attrName>style.visibility</p:attrName>
                                        </p:attrNameLst>
                                      </p:cBhvr>
                                      <p:to>
                                        <p:strVal val="visible"/>
                                      </p:to>
                                    </p:set>
                                    <p:animEffect transition="in" filter="fade">
                                      <p:cBhvr>
                                        <p:cTn id="22" dur="500"/>
                                        <p:tgtEl>
                                          <p:spTgt spid="37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78">
                                            <p:txEl>
                                              <p:pRg st="6" end="6"/>
                                            </p:txEl>
                                          </p:spTgt>
                                        </p:tgtEl>
                                        <p:attrNameLst>
                                          <p:attrName>style.visibility</p:attrName>
                                        </p:attrNameLst>
                                      </p:cBhvr>
                                      <p:to>
                                        <p:strVal val="visible"/>
                                      </p:to>
                                    </p:set>
                                    <p:animEffect transition="in" filter="fade">
                                      <p:cBhvr>
                                        <p:cTn id="25" dur="500"/>
                                        <p:tgtEl>
                                          <p:spTgt spid="378">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78">
                                            <p:txEl>
                                              <p:pRg st="7" end="7"/>
                                            </p:txEl>
                                          </p:spTgt>
                                        </p:tgtEl>
                                        <p:attrNameLst>
                                          <p:attrName>style.visibility</p:attrName>
                                        </p:attrNameLst>
                                      </p:cBhvr>
                                      <p:to>
                                        <p:strVal val="visible"/>
                                      </p:to>
                                    </p:set>
                                    <p:animEffect transition="in" filter="fade">
                                      <p:cBhvr>
                                        <p:cTn id="28" dur="500"/>
                                        <p:tgtEl>
                                          <p:spTgt spid="378">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78">
                                            <p:txEl>
                                              <p:pRg st="8" end="8"/>
                                            </p:txEl>
                                          </p:spTgt>
                                        </p:tgtEl>
                                        <p:attrNameLst>
                                          <p:attrName>style.visibility</p:attrName>
                                        </p:attrNameLst>
                                      </p:cBhvr>
                                      <p:to>
                                        <p:strVal val="visible"/>
                                      </p:to>
                                    </p:set>
                                    <p:animEffect transition="in" filter="fade">
                                      <p:cBhvr>
                                        <p:cTn id="31" dur="500"/>
                                        <p:tgtEl>
                                          <p:spTgt spid="378">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78">
                                            <p:txEl>
                                              <p:pRg st="9" end="9"/>
                                            </p:txEl>
                                          </p:spTgt>
                                        </p:tgtEl>
                                        <p:attrNameLst>
                                          <p:attrName>style.visibility</p:attrName>
                                        </p:attrNameLst>
                                      </p:cBhvr>
                                      <p:to>
                                        <p:strVal val="visible"/>
                                      </p:to>
                                    </p:set>
                                    <p:animEffect transition="in" filter="fade">
                                      <p:cBhvr>
                                        <p:cTn id="34" dur="500"/>
                                        <p:tgtEl>
                                          <p:spTgt spid="378">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78">
                                            <p:txEl>
                                              <p:pRg st="10" end="10"/>
                                            </p:txEl>
                                          </p:spTgt>
                                        </p:tgtEl>
                                        <p:attrNameLst>
                                          <p:attrName>style.visibility</p:attrName>
                                        </p:attrNameLst>
                                      </p:cBhvr>
                                      <p:to>
                                        <p:strVal val="visible"/>
                                      </p:to>
                                    </p:set>
                                    <p:animEffect transition="in" filter="fade">
                                      <p:cBhvr>
                                        <p:cTn id="37" dur="500"/>
                                        <p:tgtEl>
                                          <p:spTgt spid="378">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78">
                                            <p:txEl>
                                              <p:pRg st="11" end="11"/>
                                            </p:txEl>
                                          </p:spTgt>
                                        </p:tgtEl>
                                        <p:attrNameLst>
                                          <p:attrName>style.visibility</p:attrName>
                                        </p:attrNameLst>
                                      </p:cBhvr>
                                      <p:to>
                                        <p:strVal val="visible"/>
                                      </p:to>
                                    </p:set>
                                    <p:animEffect transition="in" filter="fade">
                                      <p:cBhvr>
                                        <p:cTn id="40" dur="500"/>
                                        <p:tgtEl>
                                          <p:spTgt spid="378">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78">
                                            <p:txEl>
                                              <p:pRg st="12" end="12"/>
                                            </p:txEl>
                                          </p:spTgt>
                                        </p:tgtEl>
                                        <p:attrNameLst>
                                          <p:attrName>style.visibility</p:attrName>
                                        </p:attrNameLst>
                                      </p:cBhvr>
                                      <p:to>
                                        <p:strVal val="visible"/>
                                      </p:to>
                                    </p:set>
                                    <p:animEffect transition="in" filter="fade">
                                      <p:cBhvr>
                                        <p:cTn id="43" dur="500"/>
                                        <p:tgtEl>
                                          <p:spTgt spid="37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5"/>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6"/>
          <p:cNvSpPr txBox="1">
            <a:spLocks noGrp="1"/>
          </p:cNvSpPr>
          <p:nvPr>
            <p:ph type="title"/>
          </p:nvPr>
        </p:nvSpPr>
        <p:spPr>
          <a:xfrm>
            <a:off x="324000" y="2151600"/>
            <a:ext cx="8454300" cy="8403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63492"/>
              <a:buNone/>
            </a:pPr>
            <a:r>
              <a:rPr lang="es-ES">
                <a:solidFill>
                  <a:srgbClr val="DE8F32"/>
                </a:solidFill>
              </a:rPr>
              <a:t>Thank you!</a:t>
            </a:r>
            <a:endParaRPr>
              <a:solidFill>
                <a:srgbClr val="DE8F32"/>
              </a:solidFill>
            </a:endParaRPr>
          </a:p>
        </p:txBody>
      </p:sp>
      <p:pic>
        <p:nvPicPr>
          <p:cNvPr id="389" name="Google Shape;389;p36"/>
          <p:cNvPicPr preferRelativeResize="0"/>
          <p:nvPr/>
        </p:nvPicPr>
        <p:blipFill rotWithShape="1">
          <a:blip r:embed="rId3">
            <a:alphaModFix/>
          </a:blip>
          <a:srcRect l="-1217" t="-14983" r="-2075" b="28769"/>
          <a:stretch/>
        </p:blipFill>
        <p:spPr>
          <a:xfrm>
            <a:off x="2138850" y="2454475"/>
            <a:ext cx="6469975" cy="2783650"/>
          </a:xfrm>
          <a:prstGeom prst="rect">
            <a:avLst/>
          </a:prstGeom>
          <a:noFill/>
          <a:ln>
            <a:noFill/>
          </a:ln>
        </p:spPr>
      </p:pic>
      <p:pic>
        <p:nvPicPr>
          <p:cNvPr id="390" name="Google Shape;390;p36"/>
          <p:cNvPicPr preferRelativeResize="0"/>
          <p:nvPr/>
        </p:nvPicPr>
        <p:blipFill rotWithShape="1">
          <a:blip r:embed="rId4">
            <a:alphaModFix/>
          </a:blip>
          <a:srcRect l="45690" t="-32355" r="-12091" b="15505"/>
          <a:stretch/>
        </p:blipFill>
        <p:spPr>
          <a:xfrm>
            <a:off x="-78225" y="818425"/>
            <a:ext cx="3711474" cy="3366949"/>
          </a:xfrm>
          <a:prstGeom prst="rect">
            <a:avLst/>
          </a:prstGeom>
          <a:noFill/>
          <a:ln>
            <a:noFill/>
          </a:ln>
        </p:spPr>
      </p:pic>
      <p:pic>
        <p:nvPicPr>
          <p:cNvPr id="391" name="Google Shape;391;p36"/>
          <p:cNvPicPr preferRelativeResize="0"/>
          <p:nvPr/>
        </p:nvPicPr>
        <p:blipFill rotWithShape="1">
          <a:blip r:embed="rId4">
            <a:alphaModFix/>
          </a:blip>
          <a:srcRect l="-1691" t="47943" r="9786" b="-64793"/>
          <a:stretch/>
        </p:blipFill>
        <p:spPr>
          <a:xfrm>
            <a:off x="4082350" y="-50825"/>
            <a:ext cx="5137124" cy="33669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4"/>
          <p:cNvPicPr preferRelativeResize="0"/>
          <p:nvPr/>
        </p:nvPicPr>
        <p:blipFill rotWithShape="1">
          <a:blip r:embed="rId3">
            <a:alphaModFix/>
          </a:blip>
          <a:srcRect l="20979" r="29187"/>
          <a:stretch/>
        </p:blipFill>
        <p:spPr>
          <a:xfrm>
            <a:off x="5298376" y="0"/>
            <a:ext cx="3845627" cy="5143501"/>
          </a:xfrm>
          <a:prstGeom prst="rect">
            <a:avLst/>
          </a:prstGeom>
          <a:noFill/>
          <a:ln>
            <a:noFill/>
          </a:ln>
        </p:spPr>
      </p:pic>
      <p:sp>
        <p:nvSpPr>
          <p:cNvPr id="142" name="Google Shape;142;p4"/>
          <p:cNvSpPr txBox="1">
            <a:spLocks noGrp="1"/>
          </p:cNvSpPr>
          <p:nvPr>
            <p:ph type="title"/>
          </p:nvPr>
        </p:nvSpPr>
        <p:spPr>
          <a:xfrm>
            <a:off x="120087" y="586232"/>
            <a:ext cx="1784739" cy="2906835"/>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Clr>
                <a:schemeClr val="dk1"/>
              </a:buClr>
              <a:buSzPct val="48888"/>
              <a:buFont typeface="Arial"/>
              <a:buNone/>
            </a:pPr>
            <a:r>
              <a:rPr lang="es-ES">
                <a:latin typeface="Avenir"/>
                <a:ea typeface="Avenir"/>
                <a:cs typeface="Avenir"/>
                <a:sym typeface="Avenir"/>
              </a:rPr>
              <a:t>Together, listening </a:t>
            </a:r>
            <a:br>
              <a:rPr lang="es-ES">
                <a:latin typeface="Avenir"/>
                <a:ea typeface="Avenir"/>
                <a:cs typeface="Avenir"/>
                <a:sym typeface="Avenir"/>
              </a:rPr>
            </a:br>
            <a:r>
              <a:rPr lang="es-ES">
                <a:latin typeface="Avenir"/>
                <a:ea typeface="Avenir"/>
                <a:cs typeface="Avenir"/>
                <a:sym typeface="Avenir"/>
              </a:rPr>
              <a:t>to the </a:t>
            </a:r>
            <a:br>
              <a:rPr lang="es-ES">
                <a:latin typeface="Avenir"/>
                <a:ea typeface="Avenir"/>
                <a:cs typeface="Avenir"/>
                <a:sym typeface="Avenir"/>
              </a:rPr>
            </a:br>
            <a:r>
              <a:rPr lang="es-ES">
                <a:latin typeface="Avenir"/>
                <a:ea typeface="Avenir"/>
                <a:cs typeface="Avenir"/>
                <a:sym typeface="Avenir"/>
              </a:rPr>
              <a:t>Holy Spirit, </a:t>
            </a:r>
            <a:br>
              <a:rPr lang="es-ES">
                <a:latin typeface="Avenir"/>
                <a:ea typeface="Avenir"/>
                <a:cs typeface="Avenir"/>
                <a:sym typeface="Avenir"/>
              </a:rPr>
            </a:br>
            <a:r>
              <a:rPr lang="es-ES">
                <a:latin typeface="Avenir"/>
                <a:ea typeface="Avenir"/>
                <a:cs typeface="Avenir"/>
                <a:sym typeface="Avenir"/>
              </a:rPr>
              <a:t>let us be led by God</a:t>
            </a:r>
            <a:endParaRPr>
              <a:latin typeface="Avenir"/>
              <a:ea typeface="Avenir"/>
              <a:cs typeface="Avenir"/>
              <a:sym typeface="Avenir"/>
            </a:endParaRPr>
          </a:p>
        </p:txBody>
      </p:sp>
      <p:sp>
        <p:nvSpPr>
          <p:cNvPr id="143" name="Google Shape;143;p4"/>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4</a:t>
            </a:fld>
            <a:endParaRPr/>
          </a:p>
        </p:txBody>
      </p:sp>
      <p:sp>
        <p:nvSpPr>
          <p:cNvPr id="144" name="Google Shape;144;p4"/>
          <p:cNvSpPr/>
          <p:nvPr/>
        </p:nvSpPr>
        <p:spPr>
          <a:xfrm>
            <a:off x="1842058" y="115964"/>
            <a:ext cx="3405015" cy="483209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We stand before You, Holy Spirit, </a:t>
            </a:r>
            <a:br>
              <a:rPr lang="es-ES" sz="1400" b="0" i="0" u="none" strike="noStrike" cap="none">
                <a:solidFill>
                  <a:srgbClr val="000000"/>
                </a:solidFill>
                <a:latin typeface="Avenir"/>
                <a:ea typeface="Avenir"/>
                <a:cs typeface="Avenir"/>
                <a:sym typeface="Avenir"/>
              </a:rPr>
            </a:br>
            <a:r>
              <a:rPr lang="es-ES" sz="1400" b="0" i="0" u="none" strike="noStrike" cap="none">
                <a:solidFill>
                  <a:srgbClr val="000000"/>
                </a:solidFill>
                <a:latin typeface="Avenir"/>
                <a:ea typeface="Avenir"/>
                <a:cs typeface="Avenir"/>
                <a:sym typeface="Avenir"/>
              </a:rPr>
              <a:t>as we gather together in Your name.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With You alone to guide us, </a:t>
            </a:r>
            <a:br>
              <a:rPr lang="es-ES" sz="1400" b="0" i="0" u="none" strike="noStrike" cap="none">
                <a:solidFill>
                  <a:srgbClr val="000000"/>
                </a:solidFill>
                <a:latin typeface="Avenir"/>
                <a:ea typeface="Avenir"/>
                <a:cs typeface="Avenir"/>
                <a:sym typeface="Avenir"/>
              </a:rPr>
            </a:br>
            <a:r>
              <a:rPr lang="es-ES" sz="1400" b="0" i="0" u="none" strike="noStrike" cap="none">
                <a:solidFill>
                  <a:srgbClr val="000000"/>
                </a:solidFill>
                <a:latin typeface="Avenir"/>
                <a:ea typeface="Avenir"/>
                <a:cs typeface="Avenir"/>
                <a:sym typeface="Avenir"/>
              </a:rPr>
              <a:t>make Yourself at home in our hearts; Teach us the way we must go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and how we are to pursue it.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br>
              <a:rPr lang="es-ES" sz="1400" b="0" i="0" u="none" strike="noStrike" cap="none">
                <a:solidFill>
                  <a:srgbClr val="000000"/>
                </a:solidFill>
                <a:latin typeface="Avenir"/>
                <a:ea typeface="Avenir"/>
                <a:cs typeface="Avenir"/>
                <a:sym typeface="Avenir"/>
              </a:rPr>
            </a:br>
            <a:r>
              <a:rPr lang="es-ES" sz="1400" b="0" i="0" u="none" strike="noStrike" cap="none">
                <a:solidFill>
                  <a:srgbClr val="000000"/>
                </a:solidFill>
                <a:latin typeface="Avenir"/>
                <a:ea typeface="Avenir"/>
                <a:cs typeface="Avenir"/>
                <a:sym typeface="Avenir"/>
              </a:rPr>
              <a:t>We are weak and sinful; </a:t>
            </a: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do not let us promote disorder.</a:t>
            </a:r>
            <a:br>
              <a:rPr lang="es-ES" sz="1400" b="0" i="0" u="none" strike="noStrike" cap="none">
                <a:solidFill>
                  <a:srgbClr val="000000"/>
                </a:solidFill>
                <a:latin typeface="Avenir"/>
                <a:ea typeface="Avenir"/>
                <a:cs typeface="Avenir"/>
                <a:sym typeface="Avenir"/>
              </a:rPr>
            </a:br>
            <a:r>
              <a:rPr lang="es-ES" sz="1400" b="0" i="0" u="none" strike="noStrike" cap="none">
                <a:solidFill>
                  <a:srgbClr val="000000"/>
                </a:solidFill>
                <a:latin typeface="Avenir"/>
                <a:ea typeface="Avenir"/>
                <a:cs typeface="Avenir"/>
                <a:sym typeface="Avenir"/>
              </a:rPr>
              <a:t>Do not let ignorance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lead us down the wrong path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nor partiality influence our actions. </a:t>
            </a:r>
            <a:br>
              <a:rPr lang="es-ES" sz="1400" b="0" i="0" u="none" strike="noStrike" cap="none">
                <a:solidFill>
                  <a:srgbClr val="000000"/>
                </a:solidFill>
                <a:latin typeface="Avenir"/>
                <a:ea typeface="Avenir"/>
                <a:cs typeface="Avenir"/>
                <a:sym typeface="Avenir"/>
              </a:rPr>
            </a:b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Let us find in You our unity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so that we may journey together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to eternal life and not stray </a:t>
            </a: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from the way of truth and what is right. </a:t>
            </a:r>
            <a:br>
              <a:rPr lang="es-ES" sz="1400" b="0" i="0" u="none" strike="noStrike" cap="none">
                <a:solidFill>
                  <a:srgbClr val="000000"/>
                </a:solidFill>
                <a:latin typeface="Avenir"/>
                <a:ea typeface="Avenir"/>
                <a:cs typeface="Avenir"/>
                <a:sym typeface="Avenir"/>
              </a:rPr>
            </a:br>
            <a:endParaRPr sz="14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None/>
            </a:pPr>
            <a:r>
              <a:rPr lang="es-ES" sz="1400" b="0" i="0" u="none" strike="noStrike" cap="none">
                <a:solidFill>
                  <a:srgbClr val="000000"/>
                </a:solidFill>
                <a:latin typeface="Avenir"/>
                <a:ea typeface="Avenir"/>
                <a:cs typeface="Avenir"/>
                <a:sym typeface="Avenir"/>
              </a:rPr>
              <a:t>All this we ask of You, who are at work in every place and time, in the communion of the Father and the Son, forever and ever. Amen.</a:t>
            </a:r>
            <a:endParaRPr sz="1400" b="0" i="0" u="none" strike="noStrike" cap="none">
              <a:solidFill>
                <a:srgbClr val="000000"/>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a:spLocks noGrp="1"/>
          </p:cNvSpPr>
          <p:nvPr>
            <p:ph type="title"/>
          </p:nvPr>
        </p:nvSpPr>
        <p:spPr>
          <a:xfrm>
            <a:off x="763248" y="558777"/>
            <a:ext cx="7818437" cy="85725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s-ES">
                <a:latin typeface="Avenir"/>
                <a:ea typeface="Avenir"/>
                <a:cs typeface="Avenir"/>
                <a:sym typeface="Avenir"/>
              </a:rPr>
              <a:t>The Challenge of Synodality</a:t>
            </a:r>
            <a:endParaRPr>
              <a:latin typeface="Avenir"/>
              <a:ea typeface="Avenir"/>
              <a:cs typeface="Avenir"/>
              <a:sym typeface="Avenir"/>
            </a:endParaRPr>
          </a:p>
        </p:txBody>
      </p:sp>
      <p:sp>
        <p:nvSpPr>
          <p:cNvPr id="151" name="Google Shape;151;p5"/>
          <p:cNvSpPr txBox="1">
            <a:spLocks noGrp="1"/>
          </p:cNvSpPr>
          <p:nvPr>
            <p:ph type="body" idx="1"/>
          </p:nvPr>
        </p:nvSpPr>
        <p:spPr>
          <a:xfrm>
            <a:off x="534572" y="1158423"/>
            <a:ext cx="8187397" cy="3286968"/>
          </a:xfrm>
          <a:prstGeom prst="rect">
            <a:avLst/>
          </a:prstGeom>
          <a:noFill/>
          <a:ln>
            <a:noFill/>
          </a:ln>
        </p:spPr>
        <p:txBody>
          <a:bodyPr spcFirstLastPara="1" wrap="square" lIns="91425" tIns="91425" rIns="91425" bIns="91425" anchor="ctr" anchorCtr="0">
            <a:normAutofit/>
          </a:bodyPr>
          <a:lstStyle/>
          <a:p>
            <a:pPr marL="152400" lvl="0" indent="0" algn="just" rtl="0">
              <a:lnSpc>
                <a:spcPct val="115000"/>
              </a:lnSpc>
              <a:spcBef>
                <a:spcPts val="0"/>
              </a:spcBef>
              <a:spcAft>
                <a:spcPts val="0"/>
              </a:spcAft>
              <a:buSzPts val="1200"/>
              <a:buNone/>
            </a:pPr>
            <a:r>
              <a:rPr lang="es-ES" sz="2400">
                <a:latin typeface="Avenir"/>
                <a:ea typeface="Avenir"/>
                <a:cs typeface="Avenir"/>
                <a:sym typeface="Avenir"/>
              </a:rPr>
              <a:t>“What the Lord is asking of us is already in some sense present in the very word </a:t>
            </a:r>
            <a:r>
              <a:rPr lang="es-ES" sz="2400" b="1">
                <a:latin typeface="Avenir"/>
                <a:ea typeface="Avenir"/>
                <a:cs typeface="Avenir"/>
                <a:sym typeface="Avenir"/>
              </a:rPr>
              <a:t>“Synod.” Journeying together </a:t>
            </a:r>
            <a:r>
              <a:rPr lang="es-ES" sz="2400">
                <a:latin typeface="Avenir"/>
                <a:ea typeface="Avenir"/>
                <a:cs typeface="Avenir"/>
                <a:sym typeface="Avenir"/>
              </a:rPr>
              <a:t>– laity, pastors, the Bishop of Rome – is an </a:t>
            </a:r>
            <a:r>
              <a:rPr lang="es-ES" sz="2400" b="1">
                <a:latin typeface="Avenir"/>
                <a:ea typeface="Avenir"/>
                <a:cs typeface="Avenir"/>
                <a:sym typeface="Avenir"/>
              </a:rPr>
              <a:t>easy concept to put into words, but not so easy to put into practice</a:t>
            </a:r>
            <a:r>
              <a:rPr lang="es-ES" sz="2400">
                <a:latin typeface="Avenir"/>
                <a:ea typeface="Avenir"/>
                <a:cs typeface="Avenir"/>
                <a:sym typeface="Avenir"/>
              </a:rPr>
              <a:t>.” </a:t>
            </a:r>
            <a:endParaRPr sz="2400">
              <a:solidFill>
                <a:schemeClr val="dk1"/>
              </a:solidFill>
              <a:latin typeface="Avenir"/>
              <a:ea typeface="Avenir"/>
              <a:cs typeface="Avenir"/>
              <a:sym typeface="Avenir"/>
            </a:endParaRPr>
          </a:p>
          <a:p>
            <a:pPr marL="152400" lvl="0" indent="0" algn="r" rtl="0">
              <a:lnSpc>
                <a:spcPct val="115000"/>
              </a:lnSpc>
              <a:spcBef>
                <a:spcPts val="0"/>
              </a:spcBef>
              <a:spcAft>
                <a:spcPts val="0"/>
              </a:spcAft>
              <a:buSzPts val="1200"/>
              <a:buNone/>
            </a:pPr>
            <a:endParaRPr sz="2400">
              <a:solidFill>
                <a:schemeClr val="dk1"/>
              </a:solidFill>
              <a:latin typeface="Avenir"/>
              <a:ea typeface="Avenir"/>
              <a:cs typeface="Avenir"/>
              <a:sym typeface="Avenir"/>
            </a:endParaRPr>
          </a:p>
          <a:p>
            <a:pPr marL="152400" lvl="0" indent="0" algn="r" rtl="0">
              <a:lnSpc>
                <a:spcPct val="115000"/>
              </a:lnSpc>
              <a:spcBef>
                <a:spcPts val="0"/>
              </a:spcBef>
              <a:spcAft>
                <a:spcPts val="0"/>
              </a:spcAft>
              <a:buSzPts val="1200"/>
              <a:buNone/>
            </a:pPr>
            <a:r>
              <a:rPr lang="es-ES" sz="1100">
                <a:solidFill>
                  <a:schemeClr val="dk1"/>
                </a:solidFill>
                <a:latin typeface="Avenir"/>
                <a:ea typeface="Avenir"/>
                <a:cs typeface="Avenir"/>
                <a:sym typeface="Avenir"/>
              </a:rPr>
              <a:t>Pope Francis, </a:t>
            </a:r>
            <a:r>
              <a:rPr lang="es-ES" sz="1100" i="1">
                <a:solidFill>
                  <a:schemeClr val="dk1"/>
                </a:solidFill>
                <a:latin typeface="Avenir"/>
                <a:ea typeface="Avenir"/>
                <a:cs typeface="Avenir"/>
                <a:sym typeface="Avenir"/>
              </a:rPr>
              <a:t>Address at the </a:t>
            </a:r>
            <a:r>
              <a:rPr lang="es-ES" sz="1100" i="1" u="sng">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rPr>
              <a:t>Ceremony Commemorating the 50</a:t>
            </a:r>
            <a:r>
              <a:rPr lang="es-ES" sz="1100" i="1" u="sng" baseline="30000">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rPr>
              <a:t>th</a:t>
            </a:r>
            <a:r>
              <a:rPr lang="es-ES" sz="1100" i="1" u="sng">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rPr>
              <a:t> Anniversary </a:t>
            </a:r>
            <a:endParaRPr sz="1100" i="1" u="sng">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endParaRPr>
          </a:p>
          <a:p>
            <a:pPr marL="82550" lvl="0" indent="0" algn="r" rtl="0">
              <a:lnSpc>
                <a:spcPct val="115000"/>
              </a:lnSpc>
              <a:spcBef>
                <a:spcPts val="0"/>
              </a:spcBef>
              <a:spcAft>
                <a:spcPts val="0"/>
              </a:spcAft>
              <a:buSzPts val="1200"/>
              <a:buFont typeface="Noto Sans Symbols"/>
              <a:buNone/>
            </a:pPr>
            <a:r>
              <a:rPr lang="es-ES" sz="1100" i="1" u="sng">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rPr>
              <a:t>of the Institution of the Synod of Bishops</a:t>
            </a:r>
            <a:r>
              <a:rPr lang="es-ES" sz="1100" i="1">
                <a:solidFill>
                  <a:schemeClr val="dk1"/>
                </a:solidFill>
                <a:latin typeface="Avenir"/>
                <a:ea typeface="Avenir"/>
                <a:cs typeface="Avenir"/>
                <a:sym typeface="Avenir"/>
              </a:rPr>
              <a:t>, </a:t>
            </a:r>
            <a:endParaRPr sz="1100" i="1">
              <a:solidFill>
                <a:schemeClr val="dk1"/>
              </a:solidFill>
              <a:latin typeface="Avenir"/>
              <a:ea typeface="Avenir"/>
              <a:cs typeface="Avenir"/>
              <a:sym typeface="Avenir"/>
            </a:endParaRPr>
          </a:p>
          <a:p>
            <a:pPr marL="82550" lvl="0" indent="0" algn="r" rtl="0">
              <a:lnSpc>
                <a:spcPct val="115000"/>
              </a:lnSpc>
              <a:spcBef>
                <a:spcPts val="0"/>
              </a:spcBef>
              <a:spcAft>
                <a:spcPts val="0"/>
              </a:spcAft>
              <a:buSzPts val="1200"/>
              <a:buFont typeface="Noto Sans Symbols"/>
              <a:buNone/>
            </a:pPr>
            <a:r>
              <a:rPr lang="es-ES" sz="1100" i="1">
                <a:solidFill>
                  <a:schemeClr val="dk1"/>
                </a:solidFill>
                <a:latin typeface="Avenir"/>
                <a:ea typeface="Avenir"/>
                <a:cs typeface="Avenir"/>
                <a:sym typeface="Avenir"/>
              </a:rPr>
              <a:t>October 17 2015 </a:t>
            </a:r>
            <a:endParaRPr sz="1800"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t="16666"/>
          <a:stretch/>
        </p:blipFill>
        <p:spPr>
          <a:xfrm>
            <a:off x="0" y="0"/>
            <a:ext cx="9220250" cy="5143498"/>
          </a:xfrm>
          <a:prstGeom prst="rect">
            <a:avLst/>
          </a:prstGeom>
          <a:noFill/>
          <a:ln>
            <a:noFill/>
          </a:ln>
        </p:spPr>
      </p:pic>
      <p:sp>
        <p:nvSpPr>
          <p:cNvPr id="157" name="Google Shape;157;p6"/>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6</a:t>
            </a:fld>
            <a:endParaRPr/>
          </a:p>
        </p:txBody>
      </p:sp>
      <p:sp>
        <p:nvSpPr>
          <p:cNvPr id="158" name="Google Shape;158;p6"/>
          <p:cNvSpPr txBox="1">
            <a:spLocks noGrp="1"/>
          </p:cNvSpPr>
          <p:nvPr>
            <p:ph type="body" idx="1"/>
          </p:nvPr>
        </p:nvSpPr>
        <p:spPr>
          <a:xfrm>
            <a:off x="406649" y="112924"/>
            <a:ext cx="8406952" cy="4588129"/>
          </a:xfrm>
          <a:prstGeom prst="rect">
            <a:avLst/>
          </a:prstGeom>
          <a:noFill/>
          <a:ln>
            <a:noFill/>
          </a:ln>
        </p:spPr>
        <p:txBody>
          <a:bodyPr spcFirstLastPara="1" wrap="square" lIns="91425" tIns="91425" rIns="91425" bIns="91425" anchor="ctr" anchorCtr="0">
            <a:normAutofit/>
          </a:bodyPr>
          <a:lstStyle/>
          <a:p>
            <a:pPr marL="152400" lvl="0" indent="0" algn="just" rtl="0">
              <a:lnSpc>
                <a:spcPct val="115000"/>
              </a:lnSpc>
              <a:spcBef>
                <a:spcPts val="0"/>
              </a:spcBef>
              <a:spcAft>
                <a:spcPts val="0"/>
              </a:spcAft>
              <a:buSzPts val="1200"/>
              <a:buNone/>
            </a:pPr>
            <a:r>
              <a:rPr lang="es-ES" sz="1400">
                <a:solidFill>
                  <a:srgbClr val="D8D8D8"/>
                </a:solidFill>
                <a:latin typeface="Avenir"/>
                <a:ea typeface="Avenir"/>
                <a:cs typeface="Avenir"/>
                <a:sym typeface="Avenir"/>
              </a:rPr>
              <a:t>“The Church of God is </a:t>
            </a:r>
            <a:r>
              <a:rPr lang="es-ES" sz="2000">
                <a:solidFill>
                  <a:srgbClr val="D8D8D8"/>
                </a:solidFill>
                <a:latin typeface="Avenir"/>
                <a:ea typeface="Avenir"/>
                <a:cs typeface="Avenir"/>
                <a:sym typeface="Avenir"/>
              </a:rPr>
              <a:t>convoked in Synod</a:t>
            </a:r>
            <a:r>
              <a:rPr lang="es-ES" sz="1400">
                <a:solidFill>
                  <a:srgbClr val="D8D8D8"/>
                </a:solidFill>
                <a:latin typeface="Avenir"/>
                <a:ea typeface="Avenir"/>
                <a:cs typeface="Avenir"/>
                <a:sym typeface="Avenir"/>
              </a:rPr>
              <a:t>. The path entitled “For a Synodal Church: Communion, Participation, and Mission” will solemnly open on the 9th – 10th of October 2021 in Rome and on the following </a:t>
            </a:r>
            <a:r>
              <a:rPr lang="es-ES" sz="2000">
                <a:solidFill>
                  <a:srgbClr val="D8D8D8"/>
                </a:solidFill>
                <a:latin typeface="Avenir"/>
                <a:ea typeface="Avenir"/>
                <a:cs typeface="Avenir"/>
                <a:sym typeface="Avenir"/>
              </a:rPr>
              <a:t>17th of October </a:t>
            </a:r>
            <a:r>
              <a:rPr lang="es-ES" sz="1400">
                <a:solidFill>
                  <a:srgbClr val="D8D8D8"/>
                </a:solidFill>
                <a:latin typeface="Avenir"/>
                <a:ea typeface="Avenir"/>
                <a:cs typeface="Avenir"/>
                <a:sym typeface="Avenir"/>
              </a:rPr>
              <a:t>in each particular Church. One fundamental stage will be the celebration of the XVI Ordinary General Assembly of the Synod of Bishops, in October 2023, which will be followed by the implementation phase that will again involve the particular Churches. With this convocation, Pope Francis invites the entire Church to reflect on a theme that is decisive for its life and mission: </a:t>
            </a:r>
            <a:r>
              <a:rPr lang="es-ES" sz="1800" i="1">
                <a:solidFill>
                  <a:srgbClr val="D8D8D8"/>
                </a:solidFill>
                <a:latin typeface="Avenir"/>
                <a:ea typeface="Avenir"/>
                <a:cs typeface="Avenir"/>
                <a:sym typeface="Avenir"/>
              </a:rPr>
              <a:t>“It is precisely this path of synodality which God expects of the Church of the third millennium.”</a:t>
            </a:r>
            <a:r>
              <a:rPr lang="es-ES" sz="1400">
                <a:solidFill>
                  <a:srgbClr val="D8D8D8"/>
                </a:solidFill>
                <a:latin typeface="Avenir"/>
                <a:ea typeface="Avenir"/>
                <a:cs typeface="Avenir"/>
                <a:sym typeface="Avenir"/>
              </a:rPr>
              <a:t>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a:t>
            </a:r>
            <a:r>
              <a:rPr lang="es-ES" sz="2000">
                <a:solidFill>
                  <a:srgbClr val="D8D8D8"/>
                </a:solidFill>
                <a:latin typeface="Avenir"/>
                <a:ea typeface="Avenir"/>
                <a:cs typeface="Avenir"/>
                <a:sym typeface="Avenir"/>
              </a:rPr>
              <a:t>communion</a:t>
            </a:r>
            <a:r>
              <a:rPr lang="es-ES" sz="1400">
                <a:solidFill>
                  <a:srgbClr val="D8D8D8"/>
                </a:solidFill>
                <a:latin typeface="Avenir"/>
                <a:ea typeface="Avenir"/>
                <a:cs typeface="Avenir"/>
                <a:sym typeface="Avenir"/>
              </a:rPr>
              <a:t>, to achieve </a:t>
            </a:r>
            <a:r>
              <a:rPr lang="es-ES" sz="2000">
                <a:solidFill>
                  <a:srgbClr val="D8D8D8"/>
                </a:solidFill>
                <a:latin typeface="Avenir"/>
                <a:ea typeface="Avenir"/>
                <a:cs typeface="Avenir"/>
                <a:sym typeface="Avenir"/>
              </a:rPr>
              <a:t>participation</a:t>
            </a:r>
            <a:r>
              <a:rPr lang="es-ES" sz="1400">
                <a:solidFill>
                  <a:srgbClr val="D8D8D8"/>
                </a:solidFill>
                <a:latin typeface="Avenir"/>
                <a:ea typeface="Avenir"/>
                <a:cs typeface="Avenir"/>
                <a:sym typeface="Avenir"/>
              </a:rPr>
              <a:t>, to open herself to </a:t>
            </a:r>
            <a:r>
              <a:rPr lang="es-ES" sz="2000">
                <a:solidFill>
                  <a:srgbClr val="D8D8D8"/>
                </a:solidFill>
                <a:latin typeface="Avenir"/>
                <a:ea typeface="Avenir"/>
                <a:cs typeface="Avenir"/>
                <a:sym typeface="Avenir"/>
              </a:rPr>
              <a:t>mission</a:t>
            </a:r>
            <a:r>
              <a:rPr lang="es-ES" sz="1400">
                <a:solidFill>
                  <a:srgbClr val="D8D8D8"/>
                </a:solidFill>
                <a:latin typeface="Avenir"/>
                <a:ea typeface="Avenir"/>
                <a:cs typeface="Avenir"/>
                <a:sym typeface="Avenir"/>
              </a:rPr>
              <a:t>. Our “</a:t>
            </a:r>
            <a:r>
              <a:rPr lang="es-ES" sz="2000">
                <a:solidFill>
                  <a:srgbClr val="D8D8D8"/>
                </a:solidFill>
                <a:latin typeface="Avenir"/>
                <a:ea typeface="Avenir"/>
                <a:cs typeface="Avenir"/>
                <a:sym typeface="Avenir"/>
              </a:rPr>
              <a:t>journeying together</a:t>
            </a:r>
            <a:r>
              <a:rPr lang="es-ES" sz="1400">
                <a:solidFill>
                  <a:srgbClr val="D8D8D8"/>
                </a:solidFill>
                <a:latin typeface="Avenir"/>
                <a:ea typeface="Avenir"/>
                <a:cs typeface="Avenir"/>
                <a:sym typeface="Avenir"/>
              </a:rPr>
              <a:t>” is, in fact, what most effectively enacts and manifests the n</a:t>
            </a:r>
            <a:r>
              <a:rPr lang="es-ES" sz="2000">
                <a:solidFill>
                  <a:srgbClr val="D8D8D8"/>
                </a:solidFill>
                <a:latin typeface="Avenir"/>
                <a:ea typeface="Avenir"/>
                <a:cs typeface="Avenir"/>
                <a:sym typeface="Avenir"/>
              </a:rPr>
              <a:t>ature of the Church as the pilgrim and missionary People of God</a:t>
            </a:r>
            <a:r>
              <a:rPr lang="es-ES" sz="1400">
                <a:solidFill>
                  <a:srgbClr val="D8D8D8"/>
                </a:solidFill>
                <a:latin typeface="Avenir"/>
                <a:ea typeface="Avenir"/>
                <a:cs typeface="Avenir"/>
                <a:sym typeface="Avenir"/>
              </a:rPr>
              <a:t>.”</a:t>
            </a:r>
            <a:r>
              <a:rPr lang="es-ES" sz="1300">
                <a:solidFill>
                  <a:srgbClr val="D8D8D8"/>
                </a:solidFill>
                <a:latin typeface="Avenir"/>
                <a:ea typeface="Avenir"/>
                <a:cs typeface="Avenir"/>
                <a:sym typeface="Avenir"/>
              </a:rPr>
              <a:t> </a:t>
            </a:r>
            <a:endParaRPr/>
          </a:p>
          <a:p>
            <a:pPr marL="152400" lvl="0" indent="0" algn="just" rtl="0">
              <a:lnSpc>
                <a:spcPct val="115000"/>
              </a:lnSpc>
              <a:spcBef>
                <a:spcPts val="0"/>
              </a:spcBef>
              <a:spcAft>
                <a:spcPts val="0"/>
              </a:spcAft>
              <a:buSzPts val="1200"/>
              <a:buNone/>
            </a:pPr>
            <a:endParaRPr sz="1300">
              <a:solidFill>
                <a:srgbClr val="D8D8D8"/>
              </a:solidFill>
              <a:latin typeface="Avenir"/>
              <a:ea typeface="Avenir"/>
              <a:cs typeface="Avenir"/>
              <a:sym typeface="Avenir"/>
            </a:endParaRPr>
          </a:p>
          <a:p>
            <a:pPr marL="152400" lvl="0" indent="0" algn="r" rtl="0">
              <a:lnSpc>
                <a:spcPct val="115000"/>
              </a:lnSpc>
              <a:spcBef>
                <a:spcPts val="0"/>
              </a:spcBef>
              <a:spcAft>
                <a:spcPts val="0"/>
              </a:spcAft>
              <a:buSzPts val="1200"/>
              <a:buNone/>
            </a:pPr>
            <a:r>
              <a:rPr lang="es-ES" sz="1300">
                <a:solidFill>
                  <a:srgbClr val="D8D8D8"/>
                </a:solidFill>
                <a:latin typeface="Avenir"/>
                <a:ea typeface="Avenir"/>
                <a:cs typeface="Avenir"/>
                <a:sym typeface="Avenir"/>
              </a:rPr>
              <a:t>(</a:t>
            </a:r>
            <a:r>
              <a:rPr lang="es-ES" sz="1300" i="1">
                <a:solidFill>
                  <a:srgbClr val="D8D8D8"/>
                </a:solidFill>
                <a:latin typeface="Avenir"/>
                <a:ea typeface="Avenir"/>
                <a:cs typeface="Avenir"/>
                <a:sym typeface="Avenir"/>
              </a:rPr>
              <a:t>PD</a:t>
            </a:r>
            <a:r>
              <a:rPr lang="es-ES" sz="1300">
                <a:solidFill>
                  <a:srgbClr val="D8D8D8"/>
                </a:solidFill>
                <a:latin typeface="Avenir"/>
                <a:ea typeface="Avenir"/>
                <a:cs typeface="Avenir"/>
                <a:sym typeface="Avenir"/>
              </a:rPr>
              <a:t>, 1)</a:t>
            </a:r>
            <a:endParaRPr sz="1300">
              <a:solidFill>
                <a:srgbClr val="D8D8D8"/>
              </a:solidFill>
              <a:latin typeface="Avenir"/>
              <a:ea typeface="Avenir"/>
              <a:cs typeface="Avenir"/>
              <a:sym typeface="Avenir"/>
            </a:endParaRPr>
          </a:p>
        </p:txBody>
      </p:sp>
      <p:cxnSp>
        <p:nvCxnSpPr>
          <p:cNvPr id="159" name="Google Shape;159;p6"/>
          <p:cNvCxnSpPr/>
          <p:nvPr/>
        </p:nvCxnSpPr>
        <p:spPr>
          <a:xfrm>
            <a:off x="2729445" y="4813977"/>
            <a:ext cx="21288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7" descr="Screen Shot 2021-09-15 at 1.16.32 AM.png"/>
          <p:cNvPicPr preferRelativeResize="0"/>
          <p:nvPr/>
        </p:nvPicPr>
        <p:blipFill rotWithShape="1">
          <a:blip r:embed="rId3">
            <a:alphaModFix/>
          </a:blip>
          <a:srcRect/>
          <a:stretch/>
        </p:blipFill>
        <p:spPr>
          <a:xfrm>
            <a:off x="1106493" y="105508"/>
            <a:ext cx="6918902" cy="4580328"/>
          </a:xfrm>
          <a:prstGeom prst="rect">
            <a:avLst/>
          </a:prstGeom>
          <a:noFill/>
          <a:ln>
            <a:noFill/>
          </a:ln>
        </p:spPr>
      </p:pic>
      <p:sp>
        <p:nvSpPr>
          <p:cNvPr id="165" name="Google Shape;165;p7"/>
          <p:cNvSpPr txBox="1">
            <a:spLocks noGrp="1"/>
          </p:cNvSpPr>
          <p:nvPr>
            <p:ph type="sldNum" idx="4294967295"/>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7</a:t>
            </a:fld>
            <a:endParaRPr/>
          </a:p>
        </p:txBody>
      </p:sp>
      <p:sp>
        <p:nvSpPr>
          <p:cNvPr id="166" name="Google Shape;166;p7"/>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8"/>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0"/>
              <a:buNone/>
            </a:pPr>
            <a:fld id="{00000000-1234-1234-1234-123412341234}" type="slidenum">
              <a:rPr lang="es-ES"/>
              <a:t>8</a:t>
            </a:fld>
            <a:endParaRPr/>
          </a:p>
        </p:txBody>
      </p:sp>
      <p:sp>
        <p:nvSpPr>
          <p:cNvPr id="172" name="Google Shape;172;p8"/>
          <p:cNvSpPr txBox="1">
            <a:spLocks noGrp="1"/>
          </p:cNvSpPr>
          <p:nvPr>
            <p:ph type="title"/>
          </p:nvPr>
        </p:nvSpPr>
        <p:spPr>
          <a:xfrm>
            <a:off x="125" y="1266900"/>
            <a:ext cx="9144000" cy="871389"/>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rgbClr val="DE8F32"/>
              </a:buClr>
              <a:buSzPts val="9300"/>
              <a:buFont typeface="Helvetica Neue"/>
              <a:buNone/>
            </a:pPr>
            <a:r>
              <a:rPr lang="es-ES" sz="3200">
                <a:latin typeface="Avenir"/>
                <a:ea typeface="Avenir"/>
                <a:cs typeface="Avenir"/>
                <a:sym typeface="Avenir"/>
              </a:rPr>
              <a:t>The aim of the Synod</a:t>
            </a:r>
            <a:endParaRPr sz="3200">
              <a:latin typeface="Avenir"/>
              <a:ea typeface="Avenir"/>
              <a:cs typeface="Avenir"/>
              <a:sym typeface="Avenir"/>
            </a:endParaRPr>
          </a:p>
        </p:txBody>
      </p:sp>
      <p:sp>
        <p:nvSpPr>
          <p:cNvPr id="173" name="Google Shape;173;p8"/>
          <p:cNvSpPr txBox="1">
            <a:spLocks noGrp="1"/>
          </p:cNvSpPr>
          <p:nvPr>
            <p:ph type="subTitle" idx="1"/>
          </p:nvPr>
        </p:nvSpPr>
        <p:spPr>
          <a:xfrm>
            <a:off x="1041400" y="2362201"/>
            <a:ext cx="7035799" cy="2232108"/>
          </a:xfrm>
          <a:prstGeom prst="rect">
            <a:avLst/>
          </a:prstGeom>
          <a:noFill/>
          <a:ln>
            <a:noFill/>
          </a:ln>
        </p:spPr>
        <p:txBody>
          <a:bodyPr spcFirstLastPara="1" wrap="square" lIns="91425" tIns="91425" rIns="91425" bIns="91425" anchor="ctr" anchorCtr="0">
            <a:normAutofit fontScale="92500" lnSpcReduction="20000"/>
          </a:bodyPr>
          <a:lstStyle/>
          <a:p>
            <a:pPr marL="457200" lvl="0" indent="-304800" algn="ctr" rtl="0">
              <a:lnSpc>
                <a:spcPct val="115000"/>
              </a:lnSpc>
              <a:spcBef>
                <a:spcPts val="0"/>
              </a:spcBef>
              <a:spcAft>
                <a:spcPts val="0"/>
              </a:spcAft>
              <a:buClr>
                <a:srgbClr val="DE8F32"/>
              </a:buClr>
              <a:buSzPct val="84942"/>
              <a:buFont typeface="Helvetica Neue"/>
              <a:buNone/>
            </a:pPr>
            <a:r>
              <a:rPr lang="es-ES" sz="2800" b="1">
                <a:latin typeface="Avenir"/>
                <a:ea typeface="Avenir"/>
                <a:cs typeface="Avenir"/>
                <a:sym typeface="Avenir"/>
              </a:rPr>
              <a:t>To learn synodality</a:t>
            </a:r>
            <a:endParaRPr/>
          </a:p>
          <a:p>
            <a:pPr marL="457200" lvl="0" indent="-304800" algn="ctr" rtl="0">
              <a:lnSpc>
                <a:spcPct val="115000"/>
              </a:lnSpc>
              <a:spcBef>
                <a:spcPts val="0"/>
              </a:spcBef>
              <a:spcAft>
                <a:spcPts val="0"/>
              </a:spcAft>
              <a:buClr>
                <a:srgbClr val="DE8F32"/>
              </a:buClr>
              <a:buSzPct val="108108"/>
              <a:buFont typeface="Helvetica Neue"/>
              <a:buNone/>
            </a:pPr>
            <a:r>
              <a:rPr lang="es-ES" i="1">
                <a:latin typeface="Avenir"/>
                <a:ea typeface="Avenir"/>
                <a:cs typeface="Avenir"/>
                <a:sym typeface="Avenir"/>
              </a:rPr>
              <a:t>Reread and Practice</a:t>
            </a:r>
            <a:endParaRPr/>
          </a:p>
          <a:p>
            <a:pPr marL="457200" lvl="0" indent="-304800" algn="ctr" rtl="0">
              <a:lnSpc>
                <a:spcPct val="115000"/>
              </a:lnSpc>
              <a:spcBef>
                <a:spcPts val="0"/>
              </a:spcBef>
              <a:spcAft>
                <a:spcPts val="0"/>
              </a:spcAft>
              <a:buClr>
                <a:srgbClr val="DE8F32"/>
              </a:buClr>
              <a:buSzPct val="108108"/>
              <a:buFont typeface="Helvetica Neue"/>
              <a:buNone/>
            </a:pPr>
            <a:endParaRPr i="1">
              <a:latin typeface="Avenir"/>
              <a:ea typeface="Avenir"/>
              <a:cs typeface="Avenir"/>
              <a:sym typeface="Avenir"/>
            </a:endParaRPr>
          </a:p>
          <a:p>
            <a:pPr marL="495300" lvl="0" indent="-342900" algn="ctr" rtl="0">
              <a:lnSpc>
                <a:spcPct val="115000"/>
              </a:lnSpc>
              <a:spcBef>
                <a:spcPts val="0"/>
              </a:spcBef>
              <a:spcAft>
                <a:spcPts val="0"/>
              </a:spcAft>
              <a:buSzPct val="99099"/>
              <a:buFont typeface="Noto Sans Symbols"/>
              <a:buChar char="🡪"/>
            </a:pPr>
            <a:r>
              <a:rPr lang="es-ES" sz="2400" b="1">
                <a:latin typeface="Avenir"/>
                <a:ea typeface="Avenir"/>
                <a:cs typeface="Avenir"/>
                <a:sym typeface="Avenir"/>
              </a:rPr>
              <a:t>The Synodal conversion of the Church</a:t>
            </a:r>
            <a:endParaRPr/>
          </a:p>
          <a:p>
            <a:pPr marL="152400" lvl="0" indent="0" algn="ctr" rtl="0">
              <a:lnSpc>
                <a:spcPct val="115000"/>
              </a:lnSpc>
              <a:spcBef>
                <a:spcPts val="0"/>
              </a:spcBef>
              <a:spcAft>
                <a:spcPts val="0"/>
              </a:spcAft>
              <a:buSzPct val="99099"/>
              <a:buNone/>
            </a:pPr>
            <a:r>
              <a:rPr lang="es-ES" sz="2400" i="1">
                <a:latin typeface="Avenir"/>
                <a:ea typeface="Avenir"/>
                <a:cs typeface="Avenir"/>
                <a:sym typeface="Avenir"/>
              </a:rPr>
              <a:t>Putting into practice the Synodal nature </a:t>
            </a:r>
            <a:br>
              <a:rPr lang="es-ES" sz="2400" i="1">
                <a:latin typeface="Avenir"/>
                <a:ea typeface="Avenir"/>
                <a:cs typeface="Avenir"/>
                <a:sym typeface="Avenir"/>
              </a:rPr>
            </a:br>
            <a:r>
              <a:rPr lang="es-ES" sz="2400" i="1">
                <a:latin typeface="Avenir"/>
                <a:ea typeface="Avenir"/>
                <a:cs typeface="Avenir"/>
                <a:sym typeface="Avenir"/>
              </a:rPr>
              <a:t>of the entire Church</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9" descr="Screen Shot 2021-09-09 at 7.33.40 PM.png"/>
          <p:cNvPicPr preferRelativeResize="0"/>
          <p:nvPr/>
        </p:nvPicPr>
        <p:blipFill rotWithShape="1">
          <a:blip r:embed="rId3">
            <a:alphaModFix/>
          </a:blip>
          <a:srcRect/>
          <a:stretch/>
        </p:blipFill>
        <p:spPr>
          <a:xfrm>
            <a:off x="3531604" y="401105"/>
            <a:ext cx="5490574" cy="4620547"/>
          </a:xfrm>
          <a:prstGeom prst="rect">
            <a:avLst/>
          </a:prstGeom>
          <a:noFill/>
          <a:ln>
            <a:noFill/>
          </a:ln>
        </p:spPr>
      </p:pic>
      <p:sp>
        <p:nvSpPr>
          <p:cNvPr id="179" name="Google Shape;179;p9"/>
          <p:cNvSpPr txBox="1">
            <a:spLocks noGrp="1"/>
          </p:cNvSpPr>
          <p:nvPr>
            <p:ph type="body" idx="1"/>
          </p:nvPr>
        </p:nvSpPr>
        <p:spPr>
          <a:xfrm>
            <a:off x="254000" y="281354"/>
            <a:ext cx="4368800" cy="4037428"/>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s-ES" sz="3000" b="1">
                <a:solidFill>
                  <a:schemeClr val="dk1"/>
                </a:solidFill>
                <a:latin typeface="Avenir"/>
                <a:ea typeface="Avenir"/>
                <a:cs typeface="Avenir"/>
                <a:sym typeface="Avenir"/>
              </a:rPr>
              <a:t>Communion, Participation </a:t>
            </a:r>
            <a:br>
              <a:rPr lang="es-ES" sz="3000" b="1">
                <a:solidFill>
                  <a:schemeClr val="dk1"/>
                </a:solidFill>
                <a:latin typeface="Avenir"/>
                <a:ea typeface="Avenir"/>
                <a:cs typeface="Avenir"/>
                <a:sym typeface="Avenir"/>
              </a:rPr>
            </a:br>
            <a:r>
              <a:rPr lang="es-ES" sz="3000" b="1">
                <a:solidFill>
                  <a:schemeClr val="dk1"/>
                </a:solidFill>
                <a:latin typeface="Avenir"/>
                <a:ea typeface="Avenir"/>
                <a:cs typeface="Avenir"/>
                <a:sym typeface="Avenir"/>
              </a:rPr>
              <a:t>and Mission </a:t>
            </a:r>
            <a:endParaRPr/>
          </a:p>
          <a:p>
            <a:pPr marL="0" lvl="0" indent="0" algn="ctr" rtl="0">
              <a:lnSpc>
                <a:spcPct val="115000"/>
              </a:lnSpc>
              <a:spcBef>
                <a:spcPts val="0"/>
              </a:spcBef>
              <a:spcAft>
                <a:spcPts val="0"/>
              </a:spcAft>
              <a:buClr>
                <a:schemeClr val="dk1"/>
              </a:buClr>
              <a:buSzPts val="1100"/>
              <a:buFont typeface="Arial"/>
              <a:buNone/>
            </a:pPr>
            <a:r>
              <a:rPr lang="es-ES" sz="3000">
                <a:solidFill>
                  <a:schemeClr val="dk1"/>
                </a:solidFill>
                <a:latin typeface="Avenir"/>
                <a:ea typeface="Avenir"/>
                <a:cs typeface="Avenir"/>
                <a:sym typeface="Avenir"/>
              </a:rPr>
              <a:t>– </a:t>
            </a:r>
            <a:br>
              <a:rPr lang="es-ES" sz="3000">
                <a:solidFill>
                  <a:schemeClr val="dk1"/>
                </a:solidFill>
                <a:latin typeface="Avenir"/>
                <a:ea typeface="Avenir"/>
                <a:cs typeface="Avenir"/>
                <a:sym typeface="Avenir"/>
              </a:rPr>
            </a:br>
            <a:r>
              <a:rPr lang="es-ES" sz="3000">
                <a:solidFill>
                  <a:schemeClr val="dk1"/>
                </a:solidFill>
                <a:latin typeface="Avenir"/>
                <a:ea typeface="Avenir"/>
                <a:cs typeface="Avenir"/>
                <a:sym typeface="Avenir"/>
              </a:rPr>
              <a:t>3 indispensable keys </a:t>
            </a:r>
            <a:endParaRPr/>
          </a:p>
          <a:p>
            <a:pPr marL="0" lvl="0" indent="0" algn="ctr" rtl="0">
              <a:lnSpc>
                <a:spcPct val="115000"/>
              </a:lnSpc>
              <a:spcBef>
                <a:spcPts val="0"/>
              </a:spcBef>
              <a:spcAft>
                <a:spcPts val="0"/>
              </a:spcAft>
              <a:buClr>
                <a:schemeClr val="dk1"/>
              </a:buClr>
              <a:buSzPts val="1100"/>
              <a:buFont typeface="Arial"/>
              <a:buNone/>
            </a:pPr>
            <a:r>
              <a:rPr lang="es-ES" sz="3000">
                <a:solidFill>
                  <a:schemeClr val="dk1"/>
                </a:solidFill>
                <a:latin typeface="Avenir"/>
                <a:ea typeface="Avenir"/>
                <a:cs typeface="Avenir"/>
                <a:sym typeface="Avenir"/>
              </a:rPr>
              <a:t>at the heart </a:t>
            </a:r>
            <a:br>
              <a:rPr lang="es-ES" sz="3000">
                <a:solidFill>
                  <a:schemeClr val="dk1"/>
                </a:solidFill>
                <a:latin typeface="Avenir"/>
                <a:ea typeface="Avenir"/>
                <a:cs typeface="Avenir"/>
                <a:sym typeface="Avenir"/>
              </a:rPr>
            </a:br>
            <a:r>
              <a:rPr lang="es-ES" sz="3000">
                <a:solidFill>
                  <a:schemeClr val="dk1"/>
                </a:solidFill>
                <a:latin typeface="Avenir"/>
                <a:ea typeface="Avenir"/>
                <a:cs typeface="Avenir"/>
                <a:sym typeface="Avenir"/>
              </a:rPr>
              <a:t>of a Synodal Church</a:t>
            </a:r>
            <a:endParaRPr sz="3000">
              <a:latin typeface="Avenir"/>
              <a:ea typeface="Avenir"/>
              <a:cs typeface="Avenir"/>
              <a:sym typeface="Avenir"/>
            </a:endParaRPr>
          </a:p>
        </p:txBody>
      </p:sp>
      <p:sp>
        <p:nvSpPr>
          <p:cNvPr id="180" name="Google Shape;180;p9"/>
          <p:cNvSpPr txBox="1">
            <a:spLocks noGrp="1"/>
          </p:cNvSpPr>
          <p:nvPr>
            <p:ph type="sldNum" idx="12"/>
          </p:nvPr>
        </p:nvSpPr>
        <p:spPr>
          <a:xfrm>
            <a:off x="8527200" y="4685836"/>
            <a:ext cx="548700" cy="338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800"/>
              <a:buNone/>
            </a:pPr>
            <a:fld id="{00000000-1234-1234-1234-123412341234}" type="slidenum">
              <a:rPr lang="es-ES"/>
              <a:t>9</a:t>
            </a:fld>
            <a:endParaRPr/>
          </a:p>
        </p:txBody>
      </p:sp>
      <p:cxnSp>
        <p:nvCxnSpPr>
          <p:cNvPr id="181" name="Google Shape;181;p9"/>
          <p:cNvCxnSpPr/>
          <p:nvPr/>
        </p:nvCxnSpPr>
        <p:spPr>
          <a:xfrm>
            <a:off x="1193493" y="4460196"/>
            <a:ext cx="2278800" cy="0"/>
          </a:xfrm>
          <a:prstGeom prst="straightConnector1">
            <a:avLst/>
          </a:prstGeom>
          <a:noFill/>
          <a:ln w="28575" cap="flat" cmpd="sng">
            <a:solidFill>
              <a:srgbClr val="DE8F32"/>
            </a:solidFill>
            <a:prstDash val="dot"/>
            <a:round/>
            <a:headEnd type="none" w="sm" len="sm"/>
            <a:tailEnd type="none" w="sm" len="sm"/>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4580</Words>
  <Application>Microsoft Office PowerPoint</Application>
  <PresentationFormat>On-screen Show (16:9)</PresentationFormat>
  <Paragraphs>248</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Helvetica Neue Light</vt:lpstr>
      <vt:lpstr>Calibri</vt:lpstr>
      <vt:lpstr>Avenir</vt:lpstr>
      <vt:lpstr>Arial</vt:lpstr>
      <vt:lpstr>Helvetica Neue</vt:lpstr>
      <vt:lpstr>Noto Sans Symbols</vt:lpstr>
      <vt:lpstr>Simple Light</vt:lpstr>
      <vt:lpstr>For a Synodal Church: Communion, Participation, and Mission</vt:lpstr>
      <vt:lpstr>PowerPoint Presentation</vt:lpstr>
      <vt:lpstr>PowerPoint Presentation</vt:lpstr>
      <vt:lpstr>Together, listening  to the  Holy Spirit,  let us be led by God</vt:lpstr>
      <vt:lpstr>The Challenge of Synodality</vt:lpstr>
      <vt:lpstr>PowerPoint Presentation</vt:lpstr>
      <vt:lpstr>PowerPoint Presentation</vt:lpstr>
      <vt:lpstr>The aim of the Synod</vt:lpstr>
      <vt:lpstr>PowerPoint Presentation</vt:lpstr>
      <vt:lpstr>PowerPoint Presentation</vt:lpstr>
      <vt:lpstr>From an event to a process</vt:lpstr>
      <vt:lpstr>Episcopalis Communio emphasizes the local phase</vt:lpstr>
      <vt:lpstr>Episcopalis Communio emphasizes the local phase</vt:lpstr>
      <vt:lpstr>Basic Question of the Synodal Process</vt:lpstr>
      <vt:lpstr>PowerPoint Presentation</vt:lpstr>
      <vt:lpstr>PowerPoint Presentation</vt:lpstr>
      <vt:lpstr>PowerPoint Presentation</vt:lpstr>
      <vt:lpstr>The Objectives of the Synod (PD, 2)</vt:lpstr>
      <vt:lpstr>The Objectives of the Synod (PD, 2)</vt:lpstr>
      <vt:lpstr>PowerPoint Presentation</vt:lpstr>
      <vt:lpstr>PowerPoint Presentation</vt:lpstr>
      <vt:lpstr>Discerning the signs of the times in the light of the Gospel</vt:lpstr>
      <vt:lpstr>“Within this context, synodality represents the main road for the Church,called to renew herself under the action of the Spirit and by listening to the Word.” (PD, 9)</vt:lpstr>
      <vt:lpstr>PowerPoint Presentation</vt:lpstr>
      <vt:lpstr>PowerPoint Presentation</vt:lpstr>
      <vt:lpstr>Synodality in action: pathways for consulting the People of God (PD, 26)</vt:lpstr>
      <vt:lpstr>Basic Question of the Synodal Process</vt:lpstr>
      <vt:lpstr>Ten Themes to Explore</vt:lpstr>
      <vt:lpstr>Reinvigorating Collegial Bodies</vt:lpstr>
      <vt:lpstr>A key objective of the Vademecum: promoting adaptation to the local context</vt:lpstr>
      <vt:lpstr>PowerPoint Presentation</vt:lpstr>
      <vt:lpstr>PowerPoint Presentation</vt:lpstr>
      <vt:lpstr>The Diocesan Phase of the Synod</vt:lpstr>
      <vt:lpstr>Unfolding of the Diocesan Phase</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a Synodal Church: Communion, Participation, and Mission</dc:title>
  <dc:creator>nathalie.becquart</dc:creator>
  <cp:lastModifiedBy>Bernardo Pantin</cp:lastModifiedBy>
  <cp:revision>1</cp:revision>
  <dcterms:modified xsi:type="dcterms:W3CDTF">2021-10-05T05:13:44Z</dcterms:modified>
</cp:coreProperties>
</file>